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6" r:id="rId2"/>
    <p:sldId id="262" r:id="rId3"/>
    <p:sldId id="316" r:id="rId4"/>
    <p:sldId id="317" r:id="rId5"/>
    <p:sldId id="318" r:id="rId6"/>
    <p:sldId id="320" r:id="rId7"/>
    <p:sldId id="321" r:id="rId8"/>
    <p:sldId id="337" r:id="rId9"/>
    <p:sldId id="322" r:id="rId10"/>
    <p:sldId id="340" r:id="rId11"/>
    <p:sldId id="330" r:id="rId12"/>
    <p:sldId id="324" r:id="rId13"/>
    <p:sldId id="327" r:id="rId14"/>
    <p:sldId id="329" r:id="rId15"/>
    <p:sldId id="326" r:id="rId16"/>
    <p:sldId id="338" r:id="rId17"/>
    <p:sldId id="335" r:id="rId18"/>
    <p:sldId id="341" r:id="rId1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65597" autoAdjust="0"/>
  </p:normalViewPr>
  <p:slideViewPr>
    <p:cSldViewPr>
      <p:cViewPr varScale="1">
        <p:scale>
          <a:sx n="91" d="100"/>
          <a:sy n="91" d="100"/>
        </p:scale>
        <p:origin x="615"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FDA3DBF-FB65-42B2-8B0F-2C98EE4E3E1F}"/>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1B049610-7ED2-48E5-BAB8-F5BD8D13CAC8}"/>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DB5B3EB9-3D86-4FC2-AAC7-E385B2E0FE50}" type="datetimeFigureOut">
              <a:rPr lang="en-AU" smtClean="0"/>
              <a:t>4/06/2017</a:t>
            </a:fld>
            <a:endParaRPr lang="en-AU"/>
          </a:p>
        </p:txBody>
      </p:sp>
      <p:sp>
        <p:nvSpPr>
          <p:cNvPr id="4" name="Footer Placeholder 3">
            <a:extLst>
              <a:ext uri="{FF2B5EF4-FFF2-40B4-BE49-F238E27FC236}">
                <a16:creationId xmlns:a16="http://schemas.microsoft.com/office/drawing/2014/main" id="{D958370F-C899-456D-A2BB-8CB27C80FE38}"/>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ACAD7DCF-04DD-4641-8494-AC34B763BE59}"/>
              </a:ext>
            </a:extLst>
          </p:cNvPr>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C3D18710-8FEF-400D-944D-B64F18406E7A}" type="slidenum">
              <a:rPr lang="en-AU" smtClean="0"/>
              <a:t>‹#›</a:t>
            </a:fld>
            <a:endParaRPr lang="en-AU"/>
          </a:p>
        </p:txBody>
      </p:sp>
    </p:spTree>
    <p:extLst>
      <p:ext uri="{BB962C8B-B14F-4D97-AF65-F5344CB8AC3E}">
        <p14:creationId xmlns:p14="http://schemas.microsoft.com/office/powerpoint/2010/main" val="1737399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FC9E8AE-6E34-4CE5-8AFB-36EFF0A6BC80}" type="datetimeFigureOut">
              <a:rPr lang="en-AU" smtClean="0"/>
              <a:t>4/06/2017</a:t>
            </a:fld>
            <a:endParaRPr lang="en-AU"/>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1134A84-2AAF-4489-8324-FCD359F86635}" type="slidenum">
              <a:rPr lang="en-AU" smtClean="0"/>
              <a:t>‹#›</a:t>
            </a:fld>
            <a:endParaRPr lang="en-AU"/>
          </a:p>
        </p:txBody>
      </p:sp>
    </p:spTree>
    <p:extLst>
      <p:ext uri="{BB962C8B-B14F-4D97-AF65-F5344CB8AC3E}">
        <p14:creationId xmlns:p14="http://schemas.microsoft.com/office/powerpoint/2010/main" val="891749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1134A84-2AAF-4489-8324-FCD359F86635}" type="slidenum">
              <a:rPr lang="en-AU" smtClean="0"/>
              <a:t>1</a:t>
            </a:fld>
            <a:endParaRPr lang="en-AU"/>
          </a:p>
        </p:txBody>
      </p:sp>
    </p:spTree>
    <p:extLst>
      <p:ext uri="{BB962C8B-B14F-4D97-AF65-F5344CB8AC3E}">
        <p14:creationId xmlns:p14="http://schemas.microsoft.com/office/powerpoint/2010/main" val="35079794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1134A84-2AAF-4489-8324-FCD359F86635}" type="slidenum">
              <a:rPr lang="en-AU" smtClean="0"/>
              <a:t>10</a:t>
            </a:fld>
            <a:endParaRPr lang="en-AU"/>
          </a:p>
        </p:txBody>
      </p:sp>
    </p:spTree>
    <p:extLst>
      <p:ext uri="{BB962C8B-B14F-4D97-AF65-F5344CB8AC3E}">
        <p14:creationId xmlns:p14="http://schemas.microsoft.com/office/powerpoint/2010/main" val="25744968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1134A84-2AAF-4489-8324-FCD359F86635}" type="slidenum">
              <a:rPr lang="en-AU" smtClean="0"/>
              <a:t>11</a:t>
            </a:fld>
            <a:endParaRPr lang="en-AU"/>
          </a:p>
        </p:txBody>
      </p:sp>
    </p:spTree>
    <p:extLst>
      <p:ext uri="{BB962C8B-B14F-4D97-AF65-F5344CB8AC3E}">
        <p14:creationId xmlns:p14="http://schemas.microsoft.com/office/powerpoint/2010/main" val="14769387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1134A84-2AAF-4489-8324-FCD359F86635}" type="slidenum">
              <a:rPr lang="en-AU" smtClean="0"/>
              <a:t>12</a:t>
            </a:fld>
            <a:endParaRPr lang="en-AU"/>
          </a:p>
        </p:txBody>
      </p:sp>
    </p:spTree>
    <p:extLst>
      <p:ext uri="{BB962C8B-B14F-4D97-AF65-F5344CB8AC3E}">
        <p14:creationId xmlns:p14="http://schemas.microsoft.com/office/powerpoint/2010/main" val="10525074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1134A84-2AAF-4489-8324-FCD359F86635}" type="slidenum">
              <a:rPr lang="en-AU" smtClean="0"/>
              <a:t>13</a:t>
            </a:fld>
            <a:endParaRPr lang="en-AU"/>
          </a:p>
        </p:txBody>
      </p:sp>
    </p:spTree>
    <p:extLst>
      <p:ext uri="{BB962C8B-B14F-4D97-AF65-F5344CB8AC3E}">
        <p14:creationId xmlns:p14="http://schemas.microsoft.com/office/powerpoint/2010/main" val="14620074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1134A84-2AAF-4489-8324-FCD359F86635}" type="slidenum">
              <a:rPr lang="en-AU" smtClean="0"/>
              <a:t>14</a:t>
            </a:fld>
            <a:endParaRPr lang="en-AU"/>
          </a:p>
        </p:txBody>
      </p:sp>
    </p:spTree>
    <p:extLst>
      <p:ext uri="{BB962C8B-B14F-4D97-AF65-F5344CB8AC3E}">
        <p14:creationId xmlns:p14="http://schemas.microsoft.com/office/powerpoint/2010/main" val="31117728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1134A84-2AAF-4489-8324-FCD359F86635}" type="slidenum">
              <a:rPr lang="en-AU" smtClean="0"/>
              <a:t>15</a:t>
            </a:fld>
            <a:endParaRPr lang="en-AU"/>
          </a:p>
        </p:txBody>
      </p:sp>
    </p:spTree>
    <p:extLst>
      <p:ext uri="{BB962C8B-B14F-4D97-AF65-F5344CB8AC3E}">
        <p14:creationId xmlns:p14="http://schemas.microsoft.com/office/powerpoint/2010/main" val="8247827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1134A84-2AAF-4489-8324-FCD359F86635}" type="slidenum">
              <a:rPr lang="en-AU" smtClean="0"/>
              <a:t>16</a:t>
            </a:fld>
            <a:endParaRPr lang="en-AU"/>
          </a:p>
        </p:txBody>
      </p:sp>
    </p:spTree>
    <p:extLst>
      <p:ext uri="{BB962C8B-B14F-4D97-AF65-F5344CB8AC3E}">
        <p14:creationId xmlns:p14="http://schemas.microsoft.com/office/powerpoint/2010/main" val="35219932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1134A84-2AAF-4489-8324-FCD359F86635}" type="slidenum">
              <a:rPr lang="en-AU" smtClean="0"/>
              <a:t>17</a:t>
            </a:fld>
            <a:endParaRPr lang="en-AU"/>
          </a:p>
        </p:txBody>
      </p:sp>
    </p:spTree>
    <p:extLst>
      <p:ext uri="{BB962C8B-B14F-4D97-AF65-F5344CB8AC3E}">
        <p14:creationId xmlns:p14="http://schemas.microsoft.com/office/powerpoint/2010/main" val="5741760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1134A84-2AAF-4489-8324-FCD359F86635}" type="slidenum">
              <a:rPr lang="en-AU" smtClean="0"/>
              <a:t>18</a:t>
            </a:fld>
            <a:endParaRPr lang="en-AU"/>
          </a:p>
        </p:txBody>
      </p:sp>
    </p:spTree>
    <p:extLst>
      <p:ext uri="{BB962C8B-B14F-4D97-AF65-F5344CB8AC3E}">
        <p14:creationId xmlns:p14="http://schemas.microsoft.com/office/powerpoint/2010/main" val="1844291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1134A84-2AAF-4489-8324-FCD359F86635}" type="slidenum">
              <a:rPr lang="en-AU" smtClean="0"/>
              <a:t>2</a:t>
            </a:fld>
            <a:endParaRPr lang="en-AU"/>
          </a:p>
        </p:txBody>
      </p:sp>
    </p:spTree>
    <p:extLst>
      <p:ext uri="{BB962C8B-B14F-4D97-AF65-F5344CB8AC3E}">
        <p14:creationId xmlns:p14="http://schemas.microsoft.com/office/powerpoint/2010/main" val="915683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1134A84-2AAF-4489-8324-FCD359F86635}" type="slidenum">
              <a:rPr lang="en-AU" smtClean="0"/>
              <a:t>3</a:t>
            </a:fld>
            <a:endParaRPr lang="en-AU"/>
          </a:p>
        </p:txBody>
      </p:sp>
    </p:spTree>
    <p:extLst>
      <p:ext uri="{BB962C8B-B14F-4D97-AF65-F5344CB8AC3E}">
        <p14:creationId xmlns:p14="http://schemas.microsoft.com/office/powerpoint/2010/main" val="15540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1134A84-2AAF-4489-8324-FCD359F86635}" type="slidenum">
              <a:rPr lang="en-AU" smtClean="0"/>
              <a:t>4</a:t>
            </a:fld>
            <a:endParaRPr lang="en-AU"/>
          </a:p>
        </p:txBody>
      </p:sp>
    </p:spTree>
    <p:extLst>
      <p:ext uri="{BB962C8B-B14F-4D97-AF65-F5344CB8AC3E}">
        <p14:creationId xmlns:p14="http://schemas.microsoft.com/office/powerpoint/2010/main" val="3476052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1134A84-2AAF-4489-8324-FCD359F86635}" type="slidenum">
              <a:rPr lang="en-AU" smtClean="0"/>
              <a:t>5</a:t>
            </a:fld>
            <a:endParaRPr lang="en-AU"/>
          </a:p>
        </p:txBody>
      </p:sp>
    </p:spTree>
    <p:extLst>
      <p:ext uri="{BB962C8B-B14F-4D97-AF65-F5344CB8AC3E}">
        <p14:creationId xmlns:p14="http://schemas.microsoft.com/office/powerpoint/2010/main" val="38889910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1134A84-2AAF-4489-8324-FCD359F86635}" type="slidenum">
              <a:rPr lang="en-AU" smtClean="0"/>
              <a:t>6</a:t>
            </a:fld>
            <a:endParaRPr lang="en-AU"/>
          </a:p>
        </p:txBody>
      </p:sp>
    </p:spTree>
    <p:extLst>
      <p:ext uri="{BB962C8B-B14F-4D97-AF65-F5344CB8AC3E}">
        <p14:creationId xmlns:p14="http://schemas.microsoft.com/office/powerpoint/2010/main" val="470113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1134A84-2AAF-4489-8324-FCD359F86635}" type="slidenum">
              <a:rPr lang="en-AU" smtClean="0"/>
              <a:t>7</a:t>
            </a:fld>
            <a:endParaRPr lang="en-AU"/>
          </a:p>
        </p:txBody>
      </p:sp>
    </p:spTree>
    <p:extLst>
      <p:ext uri="{BB962C8B-B14F-4D97-AF65-F5344CB8AC3E}">
        <p14:creationId xmlns:p14="http://schemas.microsoft.com/office/powerpoint/2010/main" val="41861507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 </a:t>
            </a:r>
            <a:br>
              <a:rPr lang="en-AU" b="1" dirty="0">
                <a:effectLst/>
              </a:rPr>
            </a:br>
            <a:endParaRPr lang="en-AU" b="1" dirty="0">
              <a:effectLst/>
            </a:endParaRPr>
          </a:p>
          <a:p>
            <a:endParaRPr lang="en-AU" dirty="0"/>
          </a:p>
          <a:p>
            <a:endParaRPr lang="en-AU" dirty="0"/>
          </a:p>
        </p:txBody>
      </p:sp>
      <p:sp>
        <p:nvSpPr>
          <p:cNvPr id="4" name="Slide Number Placeholder 3"/>
          <p:cNvSpPr>
            <a:spLocks noGrp="1"/>
          </p:cNvSpPr>
          <p:nvPr>
            <p:ph type="sldNum" sz="quarter" idx="10"/>
          </p:nvPr>
        </p:nvSpPr>
        <p:spPr/>
        <p:txBody>
          <a:bodyPr/>
          <a:lstStyle/>
          <a:p>
            <a:fld id="{41134A84-2AAF-4489-8324-FCD359F86635}" type="slidenum">
              <a:rPr lang="en-AU" smtClean="0"/>
              <a:t>8</a:t>
            </a:fld>
            <a:endParaRPr lang="en-AU"/>
          </a:p>
        </p:txBody>
      </p:sp>
    </p:spTree>
    <p:extLst>
      <p:ext uri="{BB962C8B-B14F-4D97-AF65-F5344CB8AC3E}">
        <p14:creationId xmlns:p14="http://schemas.microsoft.com/office/powerpoint/2010/main" val="10134128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1134A84-2AAF-4489-8324-FCD359F86635}" type="slidenum">
              <a:rPr lang="en-AU" smtClean="0"/>
              <a:t>9</a:t>
            </a:fld>
            <a:endParaRPr lang="en-AU"/>
          </a:p>
        </p:txBody>
      </p:sp>
    </p:spTree>
    <p:extLst>
      <p:ext uri="{BB962C8B-B14F-4D97-AF65-F5344CB8AC3E}">
        <p14:creationId xmlns:p14="http://schemas.microsoft.com/office/powerpoint/2010/main" val="53297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D0EBCD-6105-4F79-94EA-AFF45BC4888C}" type="datetimeFigureOut">
              <a:rPr lang="en-AU" smtClean="0"/>
              <a:t>4/06/2017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A8847DF-708A-4031-A933-7DF2EE8BEE36}" type="slidenum">
              <a:rPr lang="en-AU" smtClean="0"/>
              <a:t>‹#›</a:t>
            </a:fld>
            <a:endParaRPr lang="en-AU"/>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D0EBCD-6105-4F79-94EA-AFF45BC4888C}" type="datetimeFigureOut">
              <a:rPr lang="en-AU" smtClean="0"/>
              <a:t>4/06/2017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A8847DF-708A-4031-A933-7DF2EE8BEE36}"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D0EBCD-6105-4F79-94EA-AFF45BC4888C}" type="datetimeFigureOut">
              <a:rPr lang="en-AU" smtClean="0"/>
              <a:t>4/06/2017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A8847DF-708A-4031-A933-7DF2EE8BEE36}"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D0EBCD-6105-4F79-94EA-AFF45BC4888C}" type="datetimeFigureOut">
              <a:rPr lang="en-AU" smtClean="0"/>
              <a:t>4/06/2017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A8847DF-708A-4031-A933-7DF2EE8BEE36}"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D0EBCD-6105-4F79-94EA-AFF45BC4888C}" type="datetimeFigureOut">
              <a:rPr lang="en-AU" smtClean="0"/>
              <a:t>4/06/2017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A8847DF-708A-4031-A933-7DF2EE8BEE36}" type="slidenum">
              <a:rPr lang="en-AU" smtClean="0"/>
              <a:t>‹#›</a:t>
            </a:fld>
            <a:endParaRPr lang="en-AU"/>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D0EBCD-6105-4F79-94EA-AFF45BC4888C}" type="datetimeFigureOut">
              <a:rPr lang="en-AU" smtClean="0"/>
              <a:t>4/06/2017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A8847DF-708A-4031-A933-7DF2EE8BEE36}"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2D0EBCD-6105-4F79-94EA-AFF45BC4888C}" type="datetimeFigureOut">
              <a:rPr lang="en-AU" smtClean="0"/>
              <a:t>4/06/2017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A8847DF-708A-4031-A933-7DF2EE8BEE36}" type="slidenum">
              <a:rPr lang="en-AU" smtClean="0"/>
              <a:t>‹#›</a:t>
            </a:fld>
            <a:endParaRPr lang="en-AU"/>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2D0EBCD-6105-4F79-94EA-AFF45BC4888C}" type="datetimeFigureOut">
              <a:rPr lang="en-AU" smtClean="0"/>
              <a:t>4/06/2017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4A8847DF-708A-4031-A933-7DF2EE8BEE36}"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D0EBCD-6105-4F79-94EA-AFF45BC4888C}" type="datetimeFigureOut">
              <a:rPr lang="en-AU" smtClean="0"/>
              <a:t>4/06/2017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4A8847DF-708A-4031-A933-7DF2EE8BEE36}"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2D0EBCD-6105-4F79-94EA-AFF45BC4888C}" type="datetimeFigureOut">
              <a:rPr lang="en-AU" smtClean="0"/>
              <a:t>4/06/2017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A8847DF-708A-4031-A933-7DF2EE8BEE36}" type="slidenum">
              <a:rPr lang="en-AU" smtClean="0"/>
              <a:t>‹#›</a:t>
            </a:fld>
            <a:endParaRPr lang="en-AU"/>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2D0EBCD-6105-4F79-94EA-AFF45BC4888C}" type="datetimeFigureOut">
              <a:rPr lang="en-AU" smtClean="0"/>
              <a:t>4/06/2017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A8847DF-708A-4031-A933-7DF2EE8BEE36}" type="slidenum">
              <a:rPr lang="en-AU" smtClean="0"/>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22D0EBCD-6105-4F79-94EA-AFF45BC4888C}" type="datetimeFigureOut">
              <a:rPr lang="en-AU" smtClean="0"/>
              <a:t>4/06/2017</a:t>
            </a:fld>
            <a:endParaRPr lang="en-AU"/>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AU"/>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A8847DF-708A-4031-A933-7DF2EE8BEE36}"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hr.unsw.edu.au/services/recruitment/BestPracticeGuide_InterviewingandSelectionTechniques.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www.hr1.mq.edu.au/hiring/toolkit/preparinginterview.html" TargetMode="External"/><Relationship Id="rId5" Type="http://schemas.openxmlformats.org/officeDocument/2006/relationships/hyperlink" Target="http://www.uts.edu.au/current-students/opportunities/career-development/interview-and-testing-process/types-interview" TargetMode="External"/><Relationship Id="rId4" Type="http://schemas.openxmlformats.org/officeDocument/2006/relationships/hyperlink" Target="http://sydney.edu.au/careers/documents/handouts/interview-preparation-and-practice-sydney-uni-careers-centre.pdf"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sz="4000" dirty="0"/>
              <a:t>Interview skills workshop</a:t>
            </a:r>
            <a:br>
              <a:rPr lang="en-AU" dirty="0"/>
            </a:br>
            <a:endParaRPr lang="en-AU" dirty="0"/>
          </a:p>
        </p:txBody>
      </p:sp>
      <p:sp>
        <p:nvSpPr>
          <p:cNvPr id="3" name="Subtitle 2"/>
          <p:cNvSpPr>
            <a:spLocks noGrp="1"/>
          </p:cNvSpPr>
          <p:nvPr>
            <p:ph type="subTitle" idx="1"/>
          </p:nvPr>
        </p:nvSpPr>
        <p:spPr/>
        <p:txBody>
          <a:bodyPr>
            <a:normAutofit/>
          </a:bodyPr>
          <a:lstStyle/>
          <a:p>
            <a:r>
              <a:rPr lang="en-AU" dirty="0"/>
              <a:t>hosted by FIRN Women and UQ Belles</a:t>
            </a:r>
          </a:p>
          <a:p>
            <a:r>
              <a:rPr lang="en-AU" dirty="0"/>
              <a:t>5</a:t>
            </a:r>
            <a:r>
              <a:rPr lang="en-AU" baseline="30000" dirty="0"/>
              <a:t>th</a:t>
            </a:r>
            <a:r>
              <a:rPr lang="en-AU" dirty="0"/>
              <a:t> June 2017</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20714" y="5517232"/>
            <a:ext cx="1187789" cy="1244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6110" y="548680"/>
            <a:ext cx="2016224" cy="8222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894966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Dealing with nerves</a:t>
            </a:r>
          </a:p>
        </p:txBody>
      </p:sp>
      <p:sp>
        <p:nvSpPr>
          <p:cNvPr id="3" name="Content Placeholder 2"/>
          <p:cNvSpPr>
            <a:spLocks noGrp="1"/>
          </p:cNvSpPr>
          <p:nvPr>
            <p:ph idx="1"/>
          </p:nvPr>
        </p:nvSpPr>
        <p:spPr/>
        <p:txBody>
          <a:bodyPr>
            <a:normAutofit/>
          </a:bodyPr>
          <a:lstStyle/>
          <a:p>
            <a:pPr fontAlgn="base"/>
            <a:r>
              <a:rPr lang="en-AU" dirty="0">
                <a:latin typeface="Arial" panose="020B0604020202020204" pitchFamily="34" charset="0"/>
              </a:rPr>
              <a:t>Arrive early and practice some relaxation techniques</a:t>
            </a:r>
          </a:p>
          <a:p>
            <a:pPr fontAlgn="base"/>
            <a:r>
              <a:rPr lang="en-AU" dirty="0">
                <a:latin typeface="Arial" panose="020B0604020202020204" pitchFamily="34" charset="0"/>
              </a:rPr>
              <a:t>Think of the interview as a conversation, think positively and be confident.  They are (mostly) not out to trip you up!</a:t>
            </a:r>
          </a:p>
          <a:p>
            <a:r>
              <a:rPr lang="en-AU" altLang="en-US" dirty="0">
                <a:latin typeface="Arial" panose="020B0604020202020204" pitchFamily="34" charset="0"/>
              </a:rPr>
              <a:t>Listen carefully to the interviewer's question- concentrating on them can help calm your nerves</a:t>
            </a:r>
          </a:p>
          <a:p>
            <a:r>
              <a:rPr lang="en-AU" altLang="en-US" dirty="0">
                <a:latin typeface="Arial" panose="020B0604020202020204" pitchFamily="34" charset="0"/>
              </a:rPr>
              <a:t>Have questions prepared and ask the interviewers when the opportunity arises</a:t>
            </a:r>
          </a:p>
          <a:p>
            <a:r>
              <a:rPr lang="en-AU" dirty="0">
                <a:latin typeface="Arial" panose="020B0604020202020204" pitchFamily="34" charset="0"/>
              </a:rPr>
              <a:t>Accept the fact that mistakes will happen</a:t>
            </a:r>
          </a:p>
          <a:p>
            <a:pPr fontAlgn="base"/>
            <a:r>
              <a:rPr lang="en-US" altLang="en-US" dirty="0">
                <a:latin typeface="Arial" panose="020B0604020202020204" pitchFamily="34" charset="0"/>
              </a:rPr>
              <a:t>Talkative when nervous? Try not to go off on tangents.</a:t>
            </a:r>
            <a:endParaRPr lang="en-AU" dirty="0">
              <a:latin typeface="Arial" panose="020B0604020202020204" pitchFamily="34" charset="0"/>
            </a:endParaRPr>
          </a:p>
          <a:p>
            <a:pPr fontAlgn="base"/>
            <a:r>
              <a:rPr lang="en-AU" dirty="0">
                <a:latin typeface="Arial" panose="020B0604020202020204" pitchFamily="34" charset="0"/>
              </a:rPr>
              <a:t>Remember that there are other jobs out there</a:t>
            </a:r>
          </a:p>
          <a:p>
            <a:pPr fontAlgn="base"/>
            <a:endParaRPr lang="en-AU" dirty="0">
              <a:latin typeface="Arial" panose="020B0604020202020204" pitchFamily="34" charset="0"/>
            </a:endParaRPr>
          </a:p>
          <a:p>
            <a:endParaRPr lang="en-AU" dirty="0"/>
          </a:p>
        </p:txBody>
      </p:sp>
    </p:spTree>
    <p:extLst>
      <p:ext uri="{BB962C8B-B14F-4D97-AF65-F5344CB8AC3E}">
        <p14:creationId xmlns:p14="http://schemas.microsoft.com/office/powerpoint/2010/main" val="428824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Answering questions</a:t>
            </a:r>
          </a:p>
        </p:txBody>
      </p:sp>
      <p:sp>
        <p:nvSpPr>
          <p:cNvPr id="3" name="Content Placeholder 2"/>
          <p:cNvSpPr>
            <a:spLocks noGrp="1"/>
          </p:cNvSpPr>
          <p:nvPr>
            <p:ph idx="1"/>
          </p:nvPr>
        </p:nvSpPr>
        <p:spPr/>
        <p:txBody>
          <a:bodyPr>
            <a:normAutofit fontScale="92500" lnSpcReduction="10000"/>
          </a:bodyPr>
          <a:lstStyle/>
          <a:p>
            <a:r>
              <a:rPr lang="en-AU" dirty="0"/>
              <a:t>Some questions are relatively easy to answer and others or more behavioural or situational questions. </a:t>
            </a:r>
          </a:p>
          <a:p>
            <a:r>
              <a:rPr lang="en-AU" dirty="0"/>
              <a:t>Using the CAR format allows you to develop a general structure for your response, using bullets to identify each key aspect of your story, without scripting it word-for-word.</a:t>
            </a:r>
          </a:p>
          <a:p>
            <a:r>
              <a:rPr lang="en-AU" dirty="0" err="1"/>
              <a:t>Eg</a:t>
            </a:r>
            <a:r>
              <a:rPr lang="en-AU" dirty="0"/>
              <a:t>. Describe a time when you were required to lead and motivate people you worked with.</a:t>
            </a:r>
          </a:p>
          <a:p>
            <a:r>
              <a:rPr lang="en-AU" dirty="0"/>
              <a:t>C (Context)</a:t>
            </a:r>
          </a:p>
          <a:p>
            <a:r>
              <a:rPr lang="en-AU" dirty="0"/>
              <a:t>A (Approach)</a:t>
            </a:r>
          </a:p>
          <a:p>
            <a:r>
              <a:rPr lang="en-AU" dirty="0"/>
              <a:t>R (Results)</a:t>
            </a:r>
          </a:p>
          <a:p>
            <a:endParaRPr lang="en-AU" dirty="0"/>
          </a:p>
          <a:p>
            <a:pPr marL="0" indent="0">
              <a:buNone/>
            </a:pPr>
            <a:br>
              <a:rPr lang="en-AU" dirty="0"/>
            </a:br>
            <a:endParaRPr lang="en-AU" dirty="0"/>
          </a:p>
        </p:txBody>
      </p:sp>
    </p:spTree>
    <p:extLst>
      <p:ext uri="{BB962C8B-B14F-4D97-AF65-F5344CB8AC3E}">
        <p14:creationId xmlns:p14="http://schemas.microsoft.com/office/powerpoint/2010/main" val="4001952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Common interview questions</a:t>
            </a:r>
          </a:p>
        </p:txBody>
      </p:sp>
      <p:sp>
        <p:nvSpPr>
          <p:cNvPr id="3" name="Content Placeholder 2"/>
          <p:cNvSpPr>
            <a:spLocks noGrp="1"/>
          </p:cNvSpPr>
          <p:nvPr>
            <p:ph idx="1"/>
          </p:nvPr>
        </p:nvSpPr>
        <p:spPr/>
        <p:txBody>
          <a:bodyPr>
            <a:normAutofit/>
          </a:bodyPr>
          <a:lstStyle/>
          <a:p>
            <a:pPr marL="0" indent="0">
              <a:buNone/>
            </a:pPr>
            <a:r>
              <a:rPr lang="en-US" altLang="en-US" dirty="0">
                <a:latin typeface="Arial" panose="020B0604020202020204" pitchFamily="34" charset="0"/>
              </a:rPr>
              <a:t>Research</a:t>
            </a:r>
          </a:p>
          <a:p>
            <a:r>
              <a:rPr lang="en-US" altLang="en-US" dirty="0">
                <a:latin typeface="Arial" panose="020B0604020202020204" pitchFamily="34" charset="0"/>
              </a:rPr>
              <a:t>Tell me about your broad research area and why you find it important/interesting?  Who else finds it interesting?</a:t>
            </a:r>
          </a:p>
          <a:p>
            <a:r>
              <a:rPr lang="en-US" altLang="en-US" dirty="0">
                <a:latin typeface="Arial" panose="020B0604020202020204" pitchFamily="34" charset="0"/>
              </a:rPr>
              <a:t>Tell me about a research project you worked on where the project direction changed part way through. What did you do?</a:t>
            </a:r>
          </a:p>
          <a:p>
            <a:pPr>
              <a:lnSpc>
                <a:spcPct val="80000"/>
              </a:lnSpc>
            </a:pPr>
            <a:r>
              <a:rPr lang="en-US" altLang="en-US" dirty="0">
                <a:latin typeface="Arial" panose="020B0604020202020204" pitchFamily="34" charset="0"/>
              </a:rPr>
              <a:t>Have you ever been in a situation where you didn’t agree with the direction of the research.  What did you do?</a:t>
            </a:r>
          </a:p>
          <a:p>
            <a:pPr>
              <a:lnSpc>
                <a:spcPct val="80000"/>
              </a:lnSpc>
            </a:pPr>
            <a:r>
              <a:rPr lang="en-US" altLang="en-US" dirty="0">
                <a:latin typeface="Arial" panose="020B0604020202020204" pitchFamily="34" charset="0"/>
              </a:rPr>
              <a:t>How important are deadlines in your research?  Have you worked with co-authors who didn’t stick to deadlines.</a:t>
            </a:r>
          </a:p>
          <a:p>
            <a:pPr>
              <a:lnSpc>
                <a:spcPct val="80000"/>
              </a:lnSpc>
            </a:pPr>
            <a:r>
              <a:rPr lang="en-US" altLang="en-US" dirty="0">
                <a:latin typeface="Arial" panose="020B0604020202020204" pitchFamily="34" charset="0"/>
              </a:rPr>
              <a:t>How would you measure the impact of your research?</a:t>
            </a:r>
            <a:endParaRPr lang="en-US" altLang="en-US" dirty="0"/>
          </a:p>
          <a:p>
            <a:pPr>
              <a:lnSpc>
                <a:spcPct val="80000"/>
              </a:lnSpc>
            </a:pPr>
            <a:r>
              <a:rPr lang="en-US" dirty="0"/>
              <a:t>Do you have any supervision experience</a:t>
            </a:r>
            <a:endParaRPr lang="en-AU" dirty="0"/>
          </a:p>
          <a:p>
            <a:pPr>
              <a:lnSpc>
                <a:spcPct val="80000"/>
              </a:lnSpc>
            </a:pPr>
            <a:endParaRPr lang="en-US" altLang="en-US" dirty="0">
              <a:latin typeface="Arial" panose="020B0604020202020204" pitchFamily="34" charset="0"/>
            </a:endParaRPr>
          </a:p>
          <a:p>
            <a:endParaRPr lang="en-AU" dirty="0"/>
          </a:p>
        </p:txBody>
      </p:sp>
    </p:spTree>
    <p:extLst>
      <p:ext uri="{BB962C8B-B14F-4D97-AF65-F5344CB8AC3E}">
        <p14:creationId xmlns:p14="http://schemas.microsoft.com/office/powerpoint/2010/main" val="2256472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Common interview questions</a:t>
            </a:r>
          </a:p>
        </p:txBody>
      </p:sp>
      <p:sp>
        <p:nvSpPr>
          <p:cNvPr id="3" name="Content Placeholder 2"/>
          <p:cNvSpPr>
            <a:spLocks noGrp="1"/>
          </p:cNvSpPr>
          <p:nvPr>
            <p:ph idx="1"/>
          </p:nvPr>
        </p:nvSpPr>
        <p:spPr/>
        <p:txBody>
          <a:bodyPr>
            <a:normAutofit/>
          </a:bodyPr>
          <a:lstStyle/>
          <a:p>
            <a:pPr marL="0" indent="0">
              <a:lnSpc>
                <a:spcPct val="80000"/>
              </a:lnSpc>
              <a:buNone/>
            </a:pPr>
            <a:r>
              <a:rPr lang="en-US" altLang="en-US" dirty="0"/>
              <a:t>Teaching</a:t>
            </a:r>
          </a:p>
          <a:p>
            <a:pPr>
              <a:lnSpc>
                <a:spcPct val="80000"/>
              </a:lnSpc>
            </a:pPr>
            <a:r>
              <a:rPr lang="en-US" altLang="en-US" dirty="0"/>
              <a:t>Tell me about your teaching philosophy</a:t>
            </a:r>
          </a:p>
          <a:p>
            <a:pPr>
              <a:lnSpc>
                <a:spcPct val="80000"/>
              </a:lnSpc>
            </a:pPr>
            <a:r>
              <a:rPr lang="en-AU" dirty="0"/>
              <a:t>Say you are teaching an introductory course – how do you make it interesting for your students?</a:t>
            </a:r>
          </a:p>
          <a:p>
            <a:pPr>
              <a:lnSpc>
                <a:spcPct val="80000"/>
              </a:lnSpc>
            </a:pPr>
            <a:r>
              <a:rPr lang="en-AU" dirty="0"/>
              <a:t>Describe a course or topic that you would be keen to develop and teach</a:t>
            </a:r>
          </a:p>
          <a:p>
            <a:pPr>
              <a:lnSpc>
                <a:spcPct val="80000"/>
              </a:lnSpc>
            </a:pPr>
            <a:r>
              <a:rPr lang="en-AU" dirty="0"/>
              <a:t>What is the best way to manage assessments for large classes?</a:t>
            </a:r>
          </a:p>
          <a:p>
            <a:pPr>
              <a:lnSpc>
                <a:spcPct val="80000"/>
              </a:lnSpc>
            </a:pPr>
            <a:r>
              <a:rPr lang="en-AU" dirty="0"/>
              <a:t>What is the best thing about teaching? And the worst?</a:t>
            </a:r>
          </a:p>
          <a:p>
            <a:pPr>
              <a:lnSpc>
                <a:spcPct val="80000"/>
              </a:lnSpc>
            </a:pPr>
            <a:r>
              <a:rPr lang="en-AU" dirty="0"/>
              <a:t>What experience do you have with flipped classrooms?</a:t>
            </a:r>
          </a:p>
          <a:p>
            <a:pPr>
              <a:lnSpc>
                <a:spcPct val="80000"/>
              </a:lnSpc>
            </a:pPr>
            <a:r>
              <a:rPr lang="en-US" altLang="en-US" dirty="0"/>
              <a:t>Give me an example of some curriculum development you have undertaken</a:t>
            </a:r>
          </a:p>
          <a:p>
            <a:endParaRPr lang="en-AU" dirty="0"/>
          </a:p>
        </p:txBody>
      </p:sp>
    </p:spTree>
    <p:extLst>
      <p:ext uri="{BB962C8B-B14F-4D97-AF65-F5344CB8AC3E}">
        <p14:creationId xmlns:p14="http://schemas.microsoft.com/office/powerpoint/2010/main" val="3551043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Common interview questions</a:t>
            </a:r>
          </a:p>
        </p:txBody>
      </p:sp>
      <p:sp>
        <p:nvSpPr>
          <p:cNvPr id="3" name="Content Placeholder 2"/>
          <p:cNvSpPr>
            <a:spLocks noGrp="1"/>
          </p:cNvSpPr>
          <p:nvPr>
            <p:ph idx="1"/>
          </p:nvPr>
        </p:nvSpPr>
        <p:spPr/>
        <p:txBody>
          <a:bodyPr>
            <a:normAutofit/>
          </a:bodyPr>
          <a:lstStyle/>
          <a:p>
            <a:pPr marL="0" indent="0">
              <a:lnSpc>
                <a:spcPct val="80000"/>
              </a:lnSpc>
              <a:buNone/>
            </a:pPr>
            <a:r>
              <a:rPr lang="en-US" altLang="en-US" dirty="0"/>
              <a:t>Service</a:t>
            </a:r>
          </a:p>
          <a:p>
            <a:pPr>
              <a:lnSpc>
                <a:spcPct val="80000"/>
              </a:lnSpc>
            </a:pPr>
            <a:r>
              <a:rPr lang="en-US" altLang="en-US" dirty="0"/>
              <a:t>What service roles have you undertaken?</a:t>
            </a:r>
          </a:p>
          <a:p>
            <a:pPr>
              <a:lnSpc>
                <a:spcPct val="80000"/>
              </a:lnSpc>
            </a:pPr>
            <a:r>
              <a:rPr lang="en-US" altLang="en-US" dirty="0"/>
              <a:t>Tell me about your approach to referee requests?</a:t>
            </a:r>
          </a:p>
          <a:p>
            <a:pPr>
              <a:lnSpc>
                <a:spcPct val="80000"/>
              </a:lnSpc>
            </a:pPr>
            <a:r>
              <a:rPr lang="en-AU" dirty="0"/>
              <a:t>What does collegiality mean to you?</a:t>
            </a:r>
            <a:endParaRPr lang="en-US" altLang="en-US" dirty="0"/>
          </a:p>
          <a:p>
            <a:r>
              <a:rPr lang="en-AU" dirty="0"/>
              <a:t>Explain a situation where you served as a leader. Explain in detail your role and how individuals responded to your leadership.</a:t>
            </a:r>
          </a:p>
          <a:p>
            <a:r>
              <a:rPr lang="en-AU" dirty="0"/>
              <a:t>Tell me about someone you have mentored or coached.  Was the outcome successful?</a:t>
            </a:r>
          </a:p>
          <a:p>
            <a:r>
              <a:rPr lang="en-AU" dirty="0"/>
              <a:t>How do you resolve conflict? What specific strategies have you used that have been successful?</a:t>
            </a:r>
          </a:p>
          <a:p>
            <a:pPr>
              <a:lnSpc>
                <a:spcPct val="80000"/>
              </a:lnSpc>
            </a:pPr>
            <a:endParaRPr lang="en-AU" dirty="0"/>
          </a:p>
          <a:p>
            <a:endParaRPr lang="en-AU" dirty="0"/>
          </a:p>
        </p:txBody>
      </p:sp>
    </p:spTree>
    <p:extLst>
      <p:ext uri="{BB962C8B-B14F-4D97-AF65-F5344CB8AC3E}">
        <p14:creationId xmlns:p14="http://schemas.microsoft.com/office/powerpoint/2010/main" val="27989357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Common interview questions</a:t>
            </a:r>
          </a:p>
        </p:txBody>
      </p:sp>
      <p:sp>
        <p:nvSpPr>
          <p:cNvPr id="3" name="Content Placeholder 2"/>
          <p:cNvSpPr>
            <a:spLocks noGrp="1"/>
          </p:cNvSpPr>
          <p:nvPr>
            <p:ph idx="1"/>
          </p:nvPr>
        </p:nvSpPr>
        <p:spPr/>
        <p:txBody>
          <a:bodyPr/>
          <a:lstStyle/>
          <a:p>
            <a:pPr marL="0" indent="0">
              <a:buNone/>
            </a:pPr>
            <a:r>
              <a:rPr lang="en-US" altLang="en-US" dirty="0">
                <a:latin typeface="Arial" panose="020B0604020202020204" pitchFamily="34" charset="0"/>
              </a:rPr>
              <a:t>General</a:t>
            </a:r>
          </a:p>
          <a:p>
            <a:r>
              <a:rPr lang="en-US" altLang="en-US" dirty="0">
                <a:latin typeface="Arial" panose="020B0604020202020204" pitchFamily="34" charset="0"/>
              </a:rPr>
              <a:t>Tell me about yourself and why you want the role?</a:t>
            </a:r>
          </a:p>
          <a:p>
            <a:r>
              <a:rPr lang="en-US" altLang="en-US" dirty="0">
                <a:latin typeface="Arial" panose="020B0604020202020204" pitchFamily="34" charset="0"/>
              </a:rPr>
              <a:t>Why are you looking to leave XXX?</a:t>
            </a:r>
          </a:p>
          <a:p>
            <a:r>
              <a:rPr lang="en-US" altLang="en-US" dirty="0">
                <a:latin typeface="Arial" panose="020B0604020202020204" pitchFamily="34" charset="0"/>
              </a:rPr>
              <a:t>How would your co-workers describe you?</a:t>
            </a:r>
          </a:p>
          <a:p>
            <a:r>
              <a:rPr lang="en-US" altLang="en-US" dirty="0">
                <a:latin typeface="Arial" panose="020B0604020202020204" pitchFamily="34" charset="0"/>
              </a:rPr>
              <a:t>What do you know about this role?</a:t>
            </a:r>
          </a:p>
          <a:p>
            <a:r>
              <a:rPr lang="en-US" altLang="en-US" dirty="0">
                <a:latin typeface="Arial" panose="020B0604020202020204" pitchFamily="34" charset="0"/>
              </a:rPr>
              <a:t>What do you know about this institution?</a:t>
            </a:r>
          </a:p>
          <a:p>
            <a:r>
              <a:rPr lang="en-US" altLang="en-US" dirty="0">
                <a:latin typeface="Arial" panose="020B0604020202020204" pitchFamily="34" charset="0"/>
              </a:rPr>
              <a:t>Why do you want to come here?</a:t>
            </a:r>
          </a:p>
          <a:p>
            <a:endParaRPr lang="en-US" altLang="en-US" dirty="0">
              <a:latin typeface="Arial" panose="020B0604020202020204" pitchFamily="34" charset="0"/>
            </a:endParaRPr>
          </a:p>
          <a:p>
            <a:endParaRPr lang="en-AU" dirty="0"/>
          </a:p>
        </p:txBody>
      </p:sp>
    </p:spTree>
    <p:extLst>
      <p:ext uri="{BB962C8B-B14F-4D97-AF65-F5344CB8AC3E}">
        <p14:creationId xmlns:p14="http://schemas.microsoft.com/office/powerpoint/2010/main" val="3234853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Closing the interview</a:t>
            </a:r>
          </a:p>
        </p:txBody>
      </p:sp>
      <p:sp>
        <p:nvSpPr>
          <p:cNvPr id="3" name="Content Placeholder 2"/>
          <p:cNvSpPr>
            <a:spLocks noGrp="1"/>
          </p:cNvSpPr>
          <p:nvPr>
            <p:ph idx="1"/>
          </p:nvPr>
        </p:nvSpPr>
        <p:spPr/>
        <p:txBody>
          <a:bodyPr/>
          <a:lstStyle/>
          <a:p>
            <a:r>
              <a:rPr lang="en-US" altLang="en-US" dirty="0">
                <a:latin typeface="Arial" panose="020B0604020202020204" pitchFamily="34" charset="0"/>
              </a:rPr>
              <a:t>Have a list of questions to ask the panel (and make them count!)</a:t>
            </a:r>
          </a:p>
          <a:p>
            <a:r>
              <a:rPr lang="en-US" altLang="en-US" dirty="0">
                <a:latin typeface="Arial" panose="020B0604020202020204" pitchFamily="34" charset="0"/>
              </a:rPr>
              <a:t>Ask (if you haven't been told) what the process will be after the interview has been completed, or when they would be prepared to make a decision.</a:t>
            </a:r>
          </a:p>
          <a:p>
            <a:r>
              <a:rPr lang="en-US" altLang="en-US" dirty="0">
                <a:latin typeface="Arial" panose="020B0604020202020204" pitchFamily="34" charset="0"/>
              </a:rPr>
              <a:t>Leave the interviewer with a good impression — smile and a firm handshake</a:t>
            </a:r>
          </a:p>
          <a:p>
            <a:endParaRPr lang="en-AU" dirty="0"/>
          </a:p>
        </p:txBody>
      </p:sp>
    </p:spTree>
    <p:extLst>
      <p:ext uri="{BB962C8B-B14F-4D97-AF65-F5344CB8AC3E}">
        <p14:creationId xmlns:p14="http://schemas.microsoft.com/office/powerpoint/2010/main" val="36607215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Final comments</a:t>
            </a:r>
          </a:p>
        </p:txBody>
      </p:sp>
      <p:sp>
        <p:nvSpPr>
          <p:cNvPr id="3" name="Content Placeholder 2"/>
          <p:cNvSpPr>
            <a:spLocks noGrp="1"/>
          </p:cNvSpPr>
          <p:nvPr>
            <p:ph idx="1"/>
          </p:nvPr>
        </p:nvSpPr>
        <p:spPr/>
        <p:txBody>
          <a:bodyPr>
            <a:normAutofit/>
          </a:bodyPr>
          <a:lstStyle/>
          <a:p>
            <a:r>
              <a:rPr lang="en-AU" dirty="0"/>
              <a:t>It is a small industry – be true to your word</a:t>
            </a:r>
          </a:p>
          <a:p>
            <a:r>
              <a:rPr lang="en-AU" dirty="0"/>
              <a:t>NEVER make derogatory remarks about previous employers or colleagues</a:t>
            </a:r>
          </a:p>
          <a:p>
            <a:r>
              <a:rPr lang="en-AU" dirty="0"/>
              <a:t>When and what should you tell your current employer?</a:t>
            </a:r>
          </a:p>
          <a:p>
            <a:endParaRPr lang="en-AU" dirty="0"/>
          </a:p>
          <a:p>
            <a:r>
              <a:rPr lang="en-AU" dirty="0"/>
              <a:t>Resources:</a:t>
            </a:r>
          </a:p>
          <a:p>
            <a:r>
              <a:rPr lang="en-AU" dirty="0">
                <a:hlinkClick r:id="rId3"/>
              </a:rPr>
              <a:t>UNSW</a:t>
            </a:r>
            <a:endParaRPr lang="en-AU" dirty="0"/>
          </a:p>
          <a:p>
            <a:r>
              <a:rPr lang="en-AU" dirty="0">
                <a:hlinkClick r:id="rId4"/>
              </a:rPr>
              <a:t>Sydney Uni</a:t>
            </a:r>
            <a:endParaRPr lang="en-AU" dirty="0"/>
          </a:p>
          <a:p>
            <a:r>
              <a:rPr lang="en-AU" dirty="0">
                <a:hlinkClick r:id="rId5"/>
              </a:rPr>
              <a:t>UTS</a:t>
            </a:r>
            <a:endParaRPr lang="en-AU" dirty="0"/>
          </a:p>
          <a:p>
            <a:r>
              <a:rPr lang="en-AU" dirty="0">
                <a:hlinkClick r:id="rId6"/>
              </a:rPr>
              <a:t>Macquarie</a:t>
            </a:r>
            <a:endParaRPr lang="en-AU" dirty="0"/>
          </a:p>
        </p:txBody>
      </p:sp>
    </p:spTree>
    <p:extLst>
      <p:ext uri="{BB962C8B-B14F-4D97-AF65-F5344CB8AC3E}">
        <p14:creationId xmlns:p14="http://schemas.microsoft.com/office/powerpoint/2010/main" val="13601790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Panel session</a:t>
            </a:r>
          </a:p>
        </p:txBody>
      </p:sp>
      <p:sp>
        <p:nvSpPr>
          <p:cNvPr id="3" name="Content Placeholder 2"/>
          <p:cNvSpPr>
            <a:spLocks noGrp="1"/>
          </p:cNvSpPr>
          <p:nvPr>
            <p:ph idx="1"/>
          </p:nvPr>
        </p:nvSpPr>
        <p:spPr/>
        <p:txBody>
          <a:bodyPr/>
          <a:lstStyle/>
          <a:p>
            <a:r>
              <a:rPr lang="en-AU" dirty="0"/>
              <a:t>David Smith (UQBS Accounting), </a:t>
            </a:r>
          </a:p>
          <a:p>
            <a:r>
              <a:rPr lang="en-AU" dirty="0"/>
              <a:t>Martie-Louise </a:t>
            </a:r>
            <a:r>
              <a:rPr lang="en-AU" dirty="0" err="1"/>
              <a:t>Verreynne</a:t>
            </a:r>
            <a:r>
              <a:rPr lang="en-AU" dirty="0"/>
              <a:t> (UQBS Innovation), </a:t>
            </a:r>
          </a:p>
          <a:p>
            <a:r>
              <a:rPr lang="en-AU" dirty="0"/>
              <a:t>Jac Birt (UQBS Accounting)</a:t>
            </a:r>
          </a:p>
        </p:txBody>
      </p:sp>
    </p:spTree>
    <p:extLst>
      <p:ext uri="{BB962C8B-B14F-4D97-AF65-F5344CB8AC3E}">
        <p14:creationId xmlns:p14="http://schemas.microsoft.com/office/powerpoint/2010/main" val="2422151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FIRN Women</a:t>
            </a:r>
          </a:p>
        </p:txBody>
      </p:sp>
      <p:sp>
        <p:nvSpPr>
          <p:cNvPr id="3" name="Content Placeholder 2"/>
          <p:cNvSpPr>
            <a:spLocks noGrp="1"/>
          </p:cNvSpPr>
          <p:nvPr>
            <p:ph idx="1"/>
          </p:nvPr>
        </p:nvSpPr>
        <p:spPr/>
        <p:txBody>
          <a:bodyPr>
            <a:normAutofit fontScale="70000" lnSpcReduction="20000"/>
          </a:bodyPr>
          <a:lstStyle/>
          <a:p>
            <a:pPr marL="0" indent="0">
              <a:buNone/>
            </a:pPr>
            <a:r>
              <a:rPr lang="en-AU" sz="2900" b="1" dirty="0"/>
              <a:t>FIRN </a:t>
            </a:r>
            <a:r>
              <a:rPr lang="en-AU" sz="2900" dirty="0"/>
              <a:t>(Financial Research Network) is a formal network of Australia's major universities and data collection/research institute - SIRCA.  FIRN member institutions come together as Australia's largest network of finance researchers in an atmosphere of collaborating and learning.  FIRN members work together for the purpose of building stronger networks of collaboration and strengthen and building upon Australia's finance research successes. The Network is funded by contributions from member institutions and offers a program events and activities that supports and promotes higher education development and research development in Australia. </a:t>
            </a:r>
          </a:p>
          <a:p>
            <a:pPr marL="0" indent="0">
              <a:buNone/>
            </a:pPr>
            <a:endParaRPr lang="en-AU" sz="2900" dirty="0"/>
          </a:p>
          <a:p>
            <a:pPr marL="0" indent="0" fontAlgn="base">
              <a:buNone/>
            </a:pPr>
            <a:r>
              <a:rPr lang="en-AU" sz="2900" dirty="0"/>
              <a:t>FIRN acknowledges the under representation of female academics in finance and has committed significant resources to support its members in addressing this issue.  The FIRN Women initiative is a gender equity initiative aimed at providing networking support, professional skills development and a collective voice for women working in finance academia</a:t>
            </a:r>
            <a:r>
              <a:rPr lang="en-AU" dirty="0"/>
              <a:t>. </a:t>
            </a:r>
          </a:p>
          <a:p>
            <a:pPr marL="0" indent="0" fontAlgn="base">
              <a:buNone/>
            </a:pPr>
            <a:endParaRPr lang="en-AU" dirty="0"/>
          </a:p>
          <a:p>
            <a:pPr marL="0" indent="0">
              <a:buNone/>
            </a:pPr>
            <a:r>
              <a:rPr lang="en-AU" dirty="0"/>
              <a:t> </a:t>
            </a:r>
          </a:p>
          <a:p>
            <a:pPr marL="0" indent="0">
              <a:buNone/>
            </a:pPr>
            <a:endParaRPr lang="en-AU" dirty="0"/>
          </a:p>
          <a:p>
            <a:pPr marL="0" indent="0">
              <a:buNone/>
            </a:pPr>
            <a:endParaRPr lang="en-AU" dirty="0"/>
          </a:p>
          <a:p>
            <a:pPr marL="0" indent="0">
              <a:buNone/>
            </a:pPr>
            <a:endParaRPr lang="en-AU" dirty="0"/>
          </a:p>
          <a:p>
            <a:pPr marL="0" indent="0">
              <a:buNone/>
            </a:pPr>
            <a:endParaRPr lang="en-AU" dirty="0"/>
          </a:p>
          <a:p>
            <a:endParaRPr lang="en-AU"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77762" y="548680"/>
            <a:ext cx="2016224" cy="8222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84368" y="5517232"/>
            <a:ext cx="1119056" cy="1172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34257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Interview Skills – overview</a:t>
            </a:r>
          </a:p>
        </p:txBody>
      </p:sp>
      <p:sp>
        <p:nvSpPr>
          <p:cNvPr id="3" name="Content Placeholder 2"/>
          <p:cNvSpPr>
            <a:spLocks noGrp="1"/>
          </p:cNvSpPr>
          <p:nvPr>
            <p:ph idx="1"/>
          </p:nvPr>
        </p:nvSpPr>
        <p:spPr/>
        <p:txBody>
          <a:bodyPr/>
          <a:lstStyle/>
          <a:p>
            <a:r>
              <a:rPr lang="en-AU" dirty="0"/>
              <a:t>Preliminary work</a:t>
            </a:r>
          </a:p>
          <a:p>
            <a:r>
              <a:rPr lang="en-AU" dirty="0"/>
              <a:t>Preparation</a:t>
            </a:r>
          </a:p>
          <a:p>
            <a:r>
              <a:rPr lang="en-AU" dirty="0"/>
              <a:t>Face to face interviews</a:t>
            </a:r>
          </a:p>
          <a:p>
            <a:r>
              <a:rPr lang="en-AU" dirty="0"/>
              <a:t>Phone interviews</a:t>
            </a:r>
          </a:p>
          <a:p>
            <a:r>
              <a:rPr lang="en-AU" dirty="0"/>
              <a:t>Dealing with nerves</a:t>
            </a:r>
          </a:p>
          <a:p>
            <a:r>
              <a:rPr lang="en-AU" dirty="0"/>
              <a:t>Answering questions</a:t>
            </a:r>
          </a:p>
          <a:p>
            <a:r>
              <a:rPr lang="en-AU" dirty="0"/>
              <a:t>Common questions</a:t>
            </a:r>
          </a:p>
          <a:p>
            <a:r>
              <a:rPr lang="en-AU" dirty="0"/>
              <a:t>Closing the interview</a:t>
            </a:r>
          </a:p>
          <a:p>
            <a:pPr marL="0" indent="0">
              <a:buNone/>
            </a:pPr>
            <a:endParaRPr lang="en-AU" dirty="0"/>
          </a:p>
          <a:p>
            <a:endParaRPr lang="en-AU" dirty="0"/>
          </a:p>
        </p:txBody>
      </p:sp>
    </p:spTree>
    <p:extLst>
      <p:ext uri="{BB962C8B-B14F-4D97-AF65-F5344CB8AC3E}">
        <p14:creationId xmlns:p14="http://schemas.microsoft.com/office/powerpoint/2010/main" val="1238519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Preliminary work</a:t>
            </a:r>
          </a:p>
        </p:txBody>
      </p:sp>
      <p:sp>
        <p:nvSpPr>
          <p:cNvPr id="3" name="Content Placeholder 2"/>
          <p:cNvSpPr>
            <a:spLocks noGrp="1"/>
          </p:cNvSpPr>
          <p:nvPr>
            <p:ph idx="1"/>
          </p:nvPr>
        </p:nvSpPr>
        <p:spPr/>
        <p:txBody>
          <a:bodyPr/>
          <a:lstStyle/>
          <a:p>
            <a:pPr>
              <a:lnSpc>
                <a:spcPct val="80000"/>
              </a:lnSpc>
              <a:spcBef>
                <a:spcPct val="0"/>
              </a:spcBef>
              <a:buClrTx/>
              <a:buFontTx/>
              <a:buChar char="•"/>
            </a:pPr>
            <a:r>
              <a:rPr lang="en-US" altLang="en-US" dirty="0"/>
              <a:t>Research the institution</a:t>
            </a:r>
          </a:p>
          <a:p>
            <a:pPr marL="0" indent="0">
              <a:lnSpc>
                <a:spcPct val="80000"/>
              </a:lnSpc>
              <a:spcBef>
                <a:spcPct val="0"/>
              </a:spcBef>
              <a:buClrTx/>
              <a:buNone/>
            </a:pPr>
            <a:endParaRPr lang="en-US" altLang="en-US" dirty="0"/>
          </a:p>
          <a:p>
            <a:pPr>
              <a:lnSpc>
                <a:spcPct val="80000"/>
              </a:lnSpc>
              <a:spcBef>
                <a:spcPct val="0"/>
              </a:spcBef>
              <a:buClrTx/>
              <a:buFontTx/>
              <a:buChar char="•"/>
            </a:pPr>
            <a:r>
              <a:rPr lang="en-US" altLang="en-US" dirty="0"/>
              <a:t>Academic CV</a:t>
            </a:r>
          </a:p>
          <a:p>
            <a:pPr>
              <a:lnSpc>
                <a:spcPct val="80000"/>
              </a:lnSpc>
              <a:spcBef>
                <a:spcPct val="0"/>
              </a:spcBef>
              <a:buClrTx/>
              <a:buFontTx/>
              <a:buChar char="•"/>
            </a:pPr>
            <a:endParaRPr lang="en-US" altLang="en-US" dirty="0"/>
          </a:p>
          <a:p>
            <a:pPr>
              <a:lnSpc>
                <a:spcPct val="80000"/>
              </a:lnSpc>
              <a:spcBef>
                <a:spcPct val="0"/>
              </a:spcBef>
              <a:buClrTx/>
              <a:buFontTx/>
              <a:buChar char="•"/>
            </a:pPr>
            <a:r>
              <a:rPr lang="en-US" altLang="en-US" dirty="0"/>
              <a:t>Cover letter</a:t>
            </a:r>
          </a:p>
          <a:p>
            <a:pPr>
              <a:lnSpc>
                <a:spcPct val="80000"/>
              </a:lnSpc>
              <a:spcBef>
                <a:spcPct val="0"/>
              </a:spcBef>
              <a:buClrTx/>
              <a:buFontTx/>
              <a:buChar char="•"/>
            </a:pPr>
            <a:endParaRPr lang="en-US" altLang="en-US" dirty="0"/>
          </a:p>
          <a:p>
            <a:pPr>
              <a:lnSpc>
                <a:spcPct val="80000"/>
              </a:lnSpc>
              <a:spcBef>
                <a:spcPct val="0"/>
              </a:spcBef>
              <a:buClrTx/>
              <a:buFontTx/>
              <a:buChar char="•"/>
            </a:pPr>
            <a:r>
              <a:rPr lang="en-US" altLang="en-US" dirty="0"/>
              <a:t>Communication</a:t>
            </a:r>
          </a:p>
          <a:p>
            <a:pPr>
              <a:lnSpc>
                <a:spcPct val="80000"/>
              </a:lnSpc>
              <a:spcBef>
                <a:spcPct val="0"/>
              </a:spcBef>
              <a:buClrTx/>
              <a:buFontTx/>
              <a:buChar char="•"/>
            </a:pPr>
            <a:endParaRPr lang="en-US" altLang="en-US" dirty="0"/>
          </a:p>
          <a:p>
            <a:pPr>
              <a:lnSpc>
                <a:spcPct val="80000"/>
              </a:lnSpc>
              <a:spcBef>
                <a:spcPct val="0"/>
              </a:spcBef>
              <a:buClrTx/>
              <a:buFontTx/>
              <a:buChar char="•"/>
            </a:pPr>
            <a:r>
              <a:rPr lang="en-US" altLang="en-US" dirty="0"/>
              <a:t>Understand the job, the faculty and the institution</a:t>
            </a:r>
          </a:p>
          <a:p>
            <a:endParaRPr lang="en-AU" dirty="0"/>
          </a:p>
        </p:txBody>
      </p:sp>
    </p:spTree>
    <p:extLst>
      <p:ext uri="{BB962C8B-B14F-4D97-AF65-F5344CB8AC3E}">
        <p14:creationId xmlns:p14="http://schemas.microsoft.com/office/powerpoint/2010/main" val="1031640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Preparation</a:t>
            </a:r>
          </a:p>
        </p:txBody>
      </p:sp>
      <p:sp>
        <p:nvSpPr>
          <p:cNvPr id="3" name="Content Placeholder 2"/>
          <p:cNvSpPr>
            <a:spLocks noGrp="1"/>
          </p:cNvSpPr>
          <p:nvPr>
            <p:ph idx="1"/>
          </p:nvPr>
        </p:nvSpPr>
        <p:spPr/>
        <p:txBody>
          <a:bodyPr>
            <a:normAutofit/>
          </a:bodyPr>
          <a:lstStyle/>
          <a:p>
            <a:pPr>
              <a:lnSpc>
                <a:spcPct val="90000"/>
              </a:lnSpc>
              <a:spcBef>
                <a:spcPct val="0"/>
              </a:spcBef>
              <a:buClrTx/>
              <a:buFontTx/>
              <a:buChar char="•"/>
            </a:pPr>
            <a:r>
              <a:rPr lang="en-US" altLang="en-US" dirty="0"/>
              <a:t>Rehearse a mock interview out loud to test how well prepared you are</a:t>
            </a:r>
          </a:p>
          <a:p>
            <a:pPr marL="0" indent="0">
              <a:lnSpc>
                <a:spcPct val="90000"/>
              </a:lnSpc>
              <a:spcBef>
                <a:spcPct val="0"/>
              </a:spcBef>
              <a:buClrTx/>
              <a:buNone/>
            </a:pPr>
            <a:endParaRPr lang="en-US" altLang="en-US" dirty="0"/>
          </a:p>
          <a:p>
            <a:pPr>
              <a:lnSpc>
                <a:spcPct val="90000"/>
              </a:lnSpc>
              <a:spcBef>
                <a:spcPct val="0"/>
              </a:spcBef>
              <a:buClrTx/>
              <a:buFontTx/>
              <a:buChar char="•"/>
            </a:pPr>
            <a:r>
              <a:rPr lang="en-US" altLang="en-US" dirty="0"/>
              <a:t>Rehearse with a real person. Your rehearsal partner can provide you with feedback and constructive criticism which is vital to improving your chances for success</a:t>
            </a:r>
          </a:p>
          <a:p>
            <a:pPr>
              <a:lnSpc>
                <a:spcPct val="90000"/>
              </a:lnSpc>
              <a:spcBef>
                <a:spcPct val="0"/>
              </a:spcBef>
              <a:buClrTx/>
              <a:buFontTx/>
              <a:buChar char="•"/>
            </a:pPr>
            <a:endParaRPr lang="en-US" altLang="en-US" dirty="0"/>
          </a:p>
          <a:p>
            <a:pPr>
              <a:lnSpc>
                <a:spcPct val="90000"/>
              </a:lnSpc>
              <a:spcBef>
                <a:spcPct val="0"/>
              </a:spcBef>
              <a:buClrTx/>
              <a:buFontTx/>
              <a:buChar char="•"/>
            </a:pPr>
            <a:r>
              <a:rPr lang="en-US" altLang="en-US" dirty="0"/>
              <a:t>Rehearsing will help you build your confidence and delivery technique and identify any gaps in your delivery and answering techniques</a:t>
            </a:r>
          </a:p>
          <a:p>
            <a:pPr marL="0" indent="0">
              <a:lnSpc>
                <a:spcPct val="90000"/>
              </a:lnSpc>
              <a:spcBef>
                <a:spcPct val="0"/>
              </a:spcBef>
              <a:buClrTx/>
              <a:buNone/>
            </a:pPr>
            <a:endParaRPr lang="en-US" altLang="en-US" dirty="0"/>
          </a:p>
          <a:p>
            <a:pPr>
              <a:lnSpc>
                <a:spcPct val="90000"/>
              </a:lnSpc>
              <a:spcBef>
                <a:spcPct val="0"/>
              </a:spcBef>
              <a:buClrTx/>
              <a:buFontTx/>
              <a:buChar char="•"/>
            </a:pPr>
            <a:r>
              <a:rPr lang="en-US" altLang="en-US" dirty="0"/>
              <a:t>Rehearse multiple times</a:t>
            </a:r>
            <a:endParaRPr lang="en-AU" altLang="en-US" dirty="0"/>
          </a:p>
          <a:p>
            <a:endParaRPr lang="en-AU" dirty="0"/>
          </a:p>
        </p:txBody>
      </p:sp>
    </p:spTree>
    <p:extLst>
      <p:ext uri="{BB962C8B-B14F-4D97-AF65-F5344CB8AC3E}">
        <p14:creationId xmlns:p14="http://schemas.microsoft.com/office/powerpoint/2010/main" val="3745428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Face to face interviews</a:t>
            </a:r>
          </a:p>
        </p:txBody>
      </p:sp>
      <p:sp>
        <p:nvSpPr>
          <p:cNvPr id="3" name="Content Placeholder 2"/>
          <p:cNvSpPr>
            <a:spLocks noGrp="1"/>
          </p:cNvSpPr>
          <p:nvPr>
            <p:ph idx="1"/>
          </p:nvPr>
        </p:nvSpPr>
        <p:spPr/>
        <p:txBody>
          <a:bodyPr/>
          <a:lstStyle/>
          <a:p>
            <a:pPr marL="0" indent="0">
              <a:spcBef>
                <a:spcPct val="0"/>
              </a:spcBef>
              <a:buClrTx/>
              <a:buNone/>
            </a:pPr>
            <a:r>
              <a:rPr lang="en-US" altLang="en-US" dirty="0"/>
              <a:t>Body language</a:t>
            </a:r>
          </a:p>
          <a:p>
            <a:r>
              <a:rPr lang="en-US" altLang="en-US" dirty="0"/>
              <a:t>Maintain good eye contact</a:t>
            </a:r>
          </a:p>
          <a:p>
            <a:r>
              <a:rPr lang="en-AU" dirty="0"/>
              <a:t>Wait until you are offered a chair before sitting</a:t>
            </a:r>
          </a:p>
          <a:p>
            <a:r>
              <a:rPr lang="en-US" altLang="en-US" dirty="0"/>
              <a:t>Smile and have open body language</a:t>
            </a:r>
          </a:p>
          <a:p>
            <a:r>
              <a:rPr lang="en-US" altLang="en-US" dirty="0"/>
              <a:t>Don’t slouch but don’t be too erect</a:t>
            </a:r>
          </a:p>
          <a:p>
            <a:r>
              <a:rPr lang="en-US" altLang="en-US" dirty="0"/>
              <a:t>Look interested</a:t>
            </a:r>
          </a:p>
          <a:p>
            <a:r>
              <a:rPr lang="en-US" altLang="en-US" dirty="0"/>
              <a:t>Be engaged</a:t>
            </a:r>
          </a:p>
          <a:p>
            <a:r>
              <a:rPr lang="en-US" altLang="en-US" dirty="0"/>
              <a:t>Breathe deeply</a:t>
            </a:r>
          </a:p>
          <a:p>
            <a:r>
              <a:rPr lang="en-US" altLang="en-US" dirty="0"/>
              <a:t>Accept an offer for a glass of water</a:t>
            </a:r>
          </a:p>
          <a:p>
            <a:r>
              <a:rPr lang="en-AU" dirty="0"/>
              <a:t>Smile!</a:t>
            </a:r>
          </a:p>
          <a:p>
            <a:pPr>
              <a:lnSpc>
                <a:spcPct val="70000"/>
              </a:lnSpc>
            </a:pPr>
            <a:endParaRPr lang="en-US" altLang="en-US" dirty="0"/>
          </a:p>
          <a:p>
            <a:endParaRPr lang="en-AU" dirty="0"/>
          </a:p>
        </p:txBody>
      </p:sp>
    </p:spTree>
    <p:extLst>
      <p:ext uri="{BB962C8B-B14F-4D97-AF65-F5344CB8AC3E}">
        <p14:creationId xmlns:p14="http://schemas.microsoft.com/office/powerpoint/2010/main" val="93192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Face to face interviews</a:t>
            </a:r>
          </a:p>
        </p:txBody>
      </p:sp>
      <p:sp>
        <p:nvSpPr>
          <p:cNvPr id="3" name="Content Placeholder 2"/>
          <p:cNvSpPr>
            <a:spLocks noGrp="1"/>
          </p:cNvSpPr>
          <p:nvPr>
            <p:ph idx="1"/>
          </p:nvPr>
        </p:nvSpPr>
        <p:spPr/>
        <p:txBody>
          <a:bodyPr>
            <a:normAutofit/>
          </a:bodyPr>
          <a:lstStyle/>
          <a:p>
            <a:pPr marL="0" indent="0">
              <a:lnSpc>
                <a:spcPct val="80000"/>
              </a:lnSpc>
              <a:spcBef>
                <a:spcPct val="0"/>
              </a:spcBef>
              <a:buClrTx/>
              <a:buNone/>
            </a:pPr>
            <a:r>
              <a:rPr lang="en-US" altLang="en-US" dirty="0"/>
              <a:t>Communication skills</a:t>
            </a:r>
          </a:p>
          <a:p>
            <a:r>
              <a:rPr lang="en-AU" dirty="0"/>
              <a:t>Get the names of the panel members ahead of time and research them especially how to pronounce their names.</a:t>
            </a:r>
          </a:p>
          <a:p>
            <a:r>
              <a:rPr lang="en-AU" dirty="0"/>
              <a:t>Shake the hand of each panel member as you are introduced to them</a:t>
            </a:r>
          </a:p>
          <a:p>
            <a:r>
              <a:rPr lang="en-AU" altLang="en-US" dirty="0">
                <a:latin typeface="Arial" panose="020B0604020202020204" pitchFamily="34" charset="0"/>
              </a:rPr>
              <a:t>Ask the interviewer questions when the opportunity arises.  It is important to </a:t>
            </a:r>
            <a:r>
              <a:rPr lang="en-AU" dirty="0"/>
              <a:t>be a good listener as well as a good talker. </a:t>
            </a:r>
            <a:endParaRPr lang="en-AU" altLang="en-US" dirty="0">
              <a:latin typeface="Arial" panose="020B0604020202020204" pitchFamily="34" charset="0"/>
            </a:endParaRPr>
          </a:p>
          <a:p>
            <a:r>
              <a:rPr lang="en-AU" dirty="0"/>
              <a:t>Make sure you convey your good points factually and sincerely. Keep in mind that you alone can sell yourself to an interviewer. Make them realise why they need you in their organisation.</a:t>
            </a:r>
          </a:p>
          <a:p>
            <a:endParaRPr lang="en-AU" altLang="en-US" dirty="0">
              <a:latin typeface="Arial" panose="020B0604020202020204" pitchFamily="34" charset="0"/>
            </a:endParaRPr>
          </a:p>
          <a:p>
            <a:endParaRPr lang="en-AU" dirty="0"/>
          </a:p>
        </p:txBody>
      </p:sp>
    </p:spTree>
    <p:extLst>
      <p:ext uri="{BB962C8B-B14F-4D97-AF65-F5344CB8AC3E}">
        <p14:creationId xmlns:p14="http://schemas.microsoft.com/office/powerpoint/2010/main" val="38590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Phone interviews </a:t>
            </a:r>
          </a:p>
        </p:txBody>
      </p:sp>
      <p:sp>
        <p:nvSpPr>
          <p:cNvPr id="3" name="Content Placeholder 2"/>
          <p:cNvSpPr>
            <a:spLocks noGrp="1"/>
          </p:cNvSpPr>
          <p:nvPr>
            <p:ph idx="1"/>
          </p:nvPr>
        </p:nvSpPr>
        <p:spPr/>
        <p:txBody>
          <a:bodyPr/>
          <a:lstStyle/>
          <a:p>
            <a:pPr marL="0" indent="0">
              <a:lnSpc>
                <a:spcPct val="80000"/>
              </a:lnSpc>
              <a:spcBef>
                <a:spcPct val="0"/>
              </a:spcBef>
              <a:buClrTx/>
              <a:buNone/>
            </a:pPr>
            <a:r>
              <a:rPr lang="en-US" altLang="en-US" dirty="0"/>
              <a:t>Why phone Interviews?</a:t>
            </a:r>
          </a:p>
          <a:p>
            <a:pPr>
              <a:lnSpc>
                <a:spcPct val="80000"/>
              </a:lnSpc>
              <a:spcBef>
                <a:spcPct val="0"/>
              </a:spcBef>
              <a:buClrTx/>
            </a:pPr>
            <a:r>
              <a:rPr lang="en-US" altLang="en-US" dirty="0"/>
              <a:t>Trouble getting the panel in one room</a:t>
            </a:r>
          </a:p>
          <a:p>
            <a:pPr>
              <a:lnSpc>
                <a:spcPct val="80000"/>
              </a:lnSpc>
              <a:spcBef>
                <a:spcPct val="0"/>
              </a:spcBef>
              <a:buClrTx/>
            </a:pPr>
            <a:r>
              <a:rPr lang="en-US" altLang="en-US" dirty="0"/>
              <a:t>Distance of panel members or candidate</a:t>
            </a:r>
          </a:p>
          <a:p>
            <a:pPr>
              <a:lnSpc>
                <a:spcPct val="80000"/>
              </a:lnSpc>
              <a:spcBef>
                <a:spcPct val="0"/>
              </a:spcBef>
              <a:buClrTx/>
            </a:pPr>
            <a:r>
              <a:rPr lang="en-US" altLang="en-US" dirty="0"/>
              <a:t>Looking to either rule you out or progress to a visit</a:t>
            </a:r>
          </a:p>
          <a:p>
            <a:pPr>
              <a:lnSpc>
                <a:spcPct val="80000"/>
              </a:lnSpc>
              <a:spcBef>
                <a:spcPct val="0"/>
              </a:spcBef>
              <a:buClrTx/>
            </a:pPr>
            <a:r>
              <a:rPr lang="en-US" altLang="en-US" dirty="0"/>
              <a:t>If possible skype instead!</a:t>
            </a:r>
          </a:p>
          <a:p>
            <a:pPr>
              <a:lnSpc>
                <a:spcPct val="80000"/>
              </a:lnSpc>
              <a:spcBef>
                <a:spcPct val="0"/>
              </a:spcBef>
              <a:buClrTx/>
            </a:pPr>
            <a:endParaRPr lang="en-US" altLang="en-US" dirty="0"/>
          </a:p>
          <a:p>
            <a:pPr marL="0" indent="0">
              <a:lnSpc>
                <a:spcPct val="80000"/>
              </a:lnSpc>
              <a:spcBef>
                <a:spcPct val="0"/>
              </a:spcBef>
              <a:buClrTx/>
              <a:buNone/>
            </a:pPr>
            <a:r>
              <a:rPr lang="en-US" altLang="en-US" dirty="0"/>
              <a:t>Approach:</a:t>
            </a:r>
          </a:p>
          <a:p>
            <a:pPr>
              <a:lnSpc>
                <a:spcPct val="80000"/>
              </a:lnSpc>
              <a:spcBef>
                <a:spcPct val="0"/>
              </a:spcBef>
              <a:buClrTx/>
            </a:pPr>
            <a:r>
              <a:rPr lang="en-AU" dirty="0"/>
              <a:t>Take it as seriously as a face to face interview</a:t>
            </a:r>
          </a:p>
          <a:p>
            <a:pPr>
              <a:lnSpc>
                <a:spcPct val="80000"/>
              </a:lnSpc>
              <a:spcBef>
                <a:spcPct val="0"/>
              </a:spcBef>
              <a:buClrTx/>
            </a:pPr>
            <a:r>
              <a:rPr lang="en-AU" dirty="0"/>
              <a:t>Focus and cut out all distractions</a:t>
            </a:r>
          </a:p>
          <a:p>
            <a:pPr>
              <a:lnSpc>
                <a:spcPct val="80000"/>
              </a:lnSpc>
              <a:spcBef>
                <a:spcPct val="0"/>
              </a:spcBef>
              <a:buClrTx/>
            </a:pPr>
            <a:r>
              <a:rPr lang="en-AU" dirty="0"/>
              <a:t>Prepare, plan and rehearse</a:t>
            </a:r>
          </a:p>
          <a:p>
            <a:pPr>
              <a:lnSpc>
                <a:spcPct val="80000"/>
              </a:lnSpc>
              <a:spcBef>
                <a:spcPct val="0"/>
              </a:spcBef>
              <a:buClrTx/>
            </a:pPr>
            <a:r>
              <a:rPr lang="en-AU" dirty="0"/>
              <a:t>Listen and don’t dominate the conversation</a:t>
            </a:r>
          </a:p>
          <a:p>
            <a:pPr>
              <a:lnSpc>
                <a:spcPct val="80000"/>
              </a:lnSpc>
              <a:spcBef>
                <a:spcPct val="0"/>
              </a:spcBef>
              <a:buClrTx/>
            </a:pPr>
            <a:r>
              <a:rPr lang="en-AU" altLang="en-US" dirty="0"/>
              <a:t>Slow down – be thoughtful and concise</a:t>
            </a:r>
          </a:p>
          <a:p>
            <a:pPr>
              <a:lnSpc>
                <a:spcPct val="80000"/>
              </a:lnSpc>
              <a:spcBef>
                <a:spcPct val="0"/>
              </a:spcBef>
              <a:buClrTx/>
            </a:pPr>
            <a:r>
              <a:rPr lang="en-AU" altLang="en-US" dirty="0"/>
              <a:t>Send a thank you email to reiterate any important points</a:t>
            </a:r>
            <a:endParaRPr lang="en-AU" dirty="0"/>
          </a:p>
        </p:txBody>
      </p:sp>
    </p:spTree>
    <p:extLst>
      <p:ext uri="{BB962C8B-B14F-4D97-AF65-F5344CB8AC3E}">
        <p14:creationId xmlns:p14="http://schemas.microsoft.com/office/powerpoint/2010/main" val="797055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 calcmode="lin" valueType="num">
                                      <p:cBhvr additive="base">
                                        <p:cTn id="4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 calcmode="lin" valueType="num">
                                      <p:cBhvr additive="base">
                                        <p:cTn id="4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anim calcmode="lin" valueType="num">
                                      <p:cBhvr additive="base">
                                        <p:cTn id="5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Dealing with nerves</a:t>
            </a:r>
          </a:p>
        </p:txBody>
      </p:sp>
      <p:sp>
        <p:nvSpPr>
          <p:cNvPr id="3" name="Content Placeholder 2"/>
          <p:cNvSpPr>
            <a:spLocks noGrp="1"/>
          </p:cNvSpPr>
          <p:nvPr>
            <p:ph idx="1"/>
          </p:nvPr>
        </p:nvSpPr>
        <p:spPr/>
        <p:txBody>
          <a:bodyPr>
            <a:normAutofit/>
          </a:bodyPr>
          <a:lstStyle/>
          <a:p>
            <a:r>
              <a:rPr lang="en-US" altLang="en-US" dirty="0">
                <a:latin typeface="Arial" panose="020B0604020202020204" pitchFamily="34" charset="0"/>
              </a:rPr>
              <a:t>Being nervous is normal and most experienced interviewers understand this </a:t>
            </a:r>
          </a:p>
          <a:p>
            <a:r>
              <a:rPr lang="en-US" altLang="en-US" dirty="0">
                <a:latin typeface="Arial" panose="020B0604020202020204" pitchFamily="34" charset="0"/>
              </a:rPr>
              <a:t>However, excessive nervousness can work against you – especially if you continually </a:t>
            </a:r>
            <a:r>
              <a:rPr lang="en-US" altLang="en-US" dirty="0" err="1">
                <a:latin typeface="Arial" panose="020B0604020202020204" pitchFamily="34" charset="0"/>
              </a:rPr>
              <a:t>apologise</a:t>
            </a:r>
            <a:r>
              <a:rPr lang="en-US" altLang="en-US" dirty="0">
                <a:latin typeface="Arial" panose="020B0604020202020204" pitchFamily="34" charset="0"/>
              </a:rPr>
              <a:t> for it as it makes other applicants, who are more relaxed and confident, seem more attractive</a:t>
            </a:r>
          </a:p>
          <a:p>
            <a:r>
              <a:rPr lang="en-US" altLang="en-US" dirty="0">
                <a:latin typeface="Arial" panose="020B0604020202020204" pitchFamily="34" charset="0"/>
              </a:rPr>
              <a:t>The only reliable way to combat nerves is to be fully prepared and well rehearsed.</a:t>
            </a:r>
          </a:p>
          <a:p>
            <a:pPr>
              <a:lnSpc>
                <a:spcPct val="80000"/>
              </a:lnSpc>
              <a:spcBef>
                <a:spcPct val="0"/>
              </a:spcBef>
              <a:buClrTx/>
              <a:buFontTx/>
              <a:buChar char="•"/>
            </a:pPr>
            <a:endParaRPr lang="en-US" altLang="en-US" dirty="0"/>
          </a:p>
          <a:p>
            <a:endParaRPr lang="en-AU" dirty="0"/>
          </a:p>
        </p:txBody>
      </p:sp>
    </p:spTree>
    <p:extLst>
      <p:ext uri="{BB962C8B-B14F-4D97-AF65-F5344CB8AC3E}">
        <p14:creationId xmlns:p14="http://schemas.microsoft.com/office/powerpoint/2010/main" val="22739867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Clarity</Template>
  <TotalTime>6051</TotalTime>
  <Words>1054</Words>
  <Application>Microsoft Office PowerPoint</Application>
  <PresentationFormat>On-screen Show (4:3)</PresentationFormat>
  <Paragraphs>161</Paragraphs>
  <Slides>18</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Clarity</vt:lpstr>
      <vt:lpstr>Interview skills workshop </vt:lpstr>
      <vt:lpstr>FIRN Women</vt:lpstr>
      <vt:lpstr>Interview Skills – overview</vt:lpstr>
      <vt:lpstr>Preliminary work</vt:lpstr>
      <vt:lpstr>Preparation</vt:lpstr>
      <vt:lpstr>Face to face interviews</vt:lpstr>
      <vt:lpstr>Face to face interviews</vt:lpstr>
      <vt:lpstr>Phone interviews </vt:lpstr>
      <vt:lpstr>Dealing with nerves</vt:lpstr>
      <vt:lpstr>Dealing with nerves</vt:lpstr>
      <vt:lpstr>Answering questions</vt:lpstr>
      <vt:lpstr>Common interview questions</vt:lpstr>
      <vt:lpstr>Common interview questions</vt:lpstr>
      <vt:lpstr>Common interview questions</vt:lpstr>
      <vt:lpstr>Common interview questions</vt:lpstr>
      <vt:lpstr>Closing the interview</vt:lpstr>
      <vt:lpstr>Final comments</vt:lpstr>
      <vt:lpstr>Panel session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FEW Workshop</dc:title>
  <dc:creator>Smith, Tom</dc:creator>
  <cp:lastModifiedBy>Kathy walsh</cp:lastModifiedBy>
  <cp:revision>47</cp:revision>
  <cp:lastPrinted>2017-06-03T23:27:06Z</cp:lastPrinted>
  <dcterms:created xsi:type="dcterms:W3CDTF">2016-03-22T00:55:19Z</dcterms:created>
  <dcterms:modified xsi:type="dcterms:W3CDTF">2017-06-05T01:47:27Z</dcterms:modified>
</cp:coreProperties>
</file>