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62" r:id="rId3"/>
    <p:sldId id="258" r:id="rId4"/>
    <p:sldId id="316" r:id="rId5"/>
    <p:sldId id="317" r:id="rId6"/>
    <p:sldId id="318" r:id="rId7"/>
    <p:sldId id="320" r:id="rId8"/>
    <p:sldId id="321" r:id="rId9"/>
    <p:sldId id="337" r:id="rId10"/>
    <p:sldId id="322" r:id="rId11"/>
    <p:sldId id="340" r:id="rId12"/>
    <p:sldId id="326" r:id="rId13"/>
    <p:sldId id="324" r:id="rId14"/>
    <p:sldId id="327" r:id="rId15"/>
    <p:sldId id="329" r:id="rId16"/>
    <p:sldId id="330" r:id="rId17"/>
    <p:sldId id="331" r:id="rId18"/>
    <p:sldId id="338" r:id="rId19"/>
    <p:sldId id="334" r:id="rId20"/>
    <p:sldId id="335" r:id="rId21"/>
    <p:sldId id="339" r:id="rId22"/>
    <p:sldId id="341"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0103" autoAdjust="0"/>
  </p:normalViewPr>
  <p:slideViewPr>
    <p:cSldViewPr>
      <p:cViewPr varScale="1">
        <p:scale>
          <a:sx n="65" d="100"/>
          <a:sy n="65" d="100"/>
        </p:scale>
        <p:origin x="29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FC9E8AE-6E34-4CE5-8AFB-36EFF0A6BC80}" type="datetimeFigureOut">
              <a:rPr lang="en-AU" smtClean="0"/>
              <a:t>22/03/2017</a:t>
            </a:fld>
            <a:endParaRPr lang="en-AU"/>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1134A84-2AAF-4489-8324-FCD359F86635}" type="slidenum">
              <a:rPr lang="en-AU" smtClean="0"/>
              <a:t>‹#›</a:t>
            </a:fld>
            <a:endParaRPr lang="en-AU"/>
          </a:p>
        </p:txBody>
      </p:sp>
    </p:spTree>
    <p:extLst>
      <p:ext uri="{BB962C8B-B14F-4D97-AF65-F5344CB8AC3E}">
        <p14:creationId xmlns:p14="http://schemas.microsoft.com/office/powerpoint/2010/main" val="891749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1</a:t>
            </a:fld>
            <a:endParaRPr lang="en-AU"/>
          </a:p>
        </p:txBody>
      </p:sp>
    </p:spTree>
    <p:extLst>
      <p:ext uri="{BB962C8B-B14F-4D97-AF65-F5344CB8AC3E}">
        <p14:creationId xmlns:p14="http://schemas.microsoft.com/office/powerpoint/2010/main" val="3507979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10</a:t>
            </a:fld>
            <a:endParaRPr lang="en-AU"/>
          </a:p>
        </p:txBody>
      </p:sp>
    </p:spTree>
    <p:extLst>
      <p:ext uri="{BB962C8B-B14F-4D97-AF65-F5344CB8AC3E}">
        <p14:creationId xmlns:p14="http://schemas.microsoft.com/office/powerpoint/2010/main" val="53297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11</a:t>
            </a:fld>
            <a:endParaRPr lang="en-AU"/>
          </a:p>
        </p:txBody>
      </p:sp>
    </p:spTree>
    <p:extLst>
      <p:ext uri="{BB962C8B-B14F-4D97-AF65-F5344CB8AC3E}">
        <p14:creationId xmlns:p14="http://schemas.microsoft.com/office/powerpoint/2010/main" val="2574496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12</a:t>
            </a:fld>
            <a:endParaRPr lang="en-AU"/>
          </a:p>
        </p:txBody>
      </p:sp>
    </p:spTree>
    <p:extLst>
      <p:ext uri="{BB962C8B-B14F-4D97-AF65-F5344CB8AC3E}">
        <p14:creationId xmlns:p14="http://schemas.microsoft.com/office/powerpoint/2010/main" val="824782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13</a:t>
            </a:fld>
            <a:endParaRPr lang="en-AU"/>
          </a:p>
        </p:txBody>
      </p:sp>
    </p:spTree>
    <p:extLst>
      <p:ext uri="{BB962C8B-B14F-4D97-AF65-F5344CB8AC3E}">
        <p14:creationId xmlns:p14="http://schemas.microsoft.com/office/powerpoint/2010/main" val="1052507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14</a:t>
            </a:fld>
            <a:endParaRPr lang="en-AU"/>
          </a:p>
        </p:txBody>
      </p:sp>
    </p:spTree>
    <p:extLst>
      <p:ext uri="{BB962C8B-B14F-4D97-AF65-F5344CB8AC3E}">
        <p14:creationId xmlns:p14="http://schemas.microsoft.com/office/powerpoint/2010/main" val="1462007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15</a:t>
            </a:fld>
            <a:endParaRPr lang="en-AU"/>
          </a:p>
        </p:txBody>
      </p:sp>
    </p:spTree>
    <p:extLst>
      <p:ext uri="{BB962C8B-B14F-4D97-AF65-F5344CB8AC3E}">
        <p14:creationId xmlns:p14="http://schemas.microsoft.com/office/powerpoint/2010/main" val="3111772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16</a:t>
            </a:fld>
            <a:endParaRPr lang="en-AU"/>
          </a:p>
        </p:txBody>
      </p:sp>
    </p:spTree>
    <p:extLst>
      <p:ext uri="{BB962C8B-B14F-4D97-AF65-F5344CB8AC3E}">
        <p14:creationId xmlns:p14="http://schemas.microsoft.com/office/powerpoint/2010/main" val="1476938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17</a:t>
            </a:fld>
            <a:endParaRPr lang="en-AU"/>
          </a:p>
        </p:txBody>
      </p:sp>
    </p:spTree>
    <p:extLst>
      <p:ext uri="{BB962C8B-B14F-4D97-AF65-F5344CB8AC3E}">
        <p14:creationId xmlns:p14="http://schemas.microsoft.com/office/powerpoint/2010/main" val="4262856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18</a:t>
            </a:fld>
            <a:endParaRPr lang="en-AU"/>
          </a:p>
        </p:txBody>
      </p:sp>
    </p:spTree>
    <p:extLst>
      <p:ext uri="{BB962C8B-B14F-4D97-AF65-F5344CB8AC3E}">
        <p14:creationId xmlns:p14="http://schemas.microsoft.com/office/powerpoint/2010/main" val="3521993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i="0" kern="1200" dirty="0">
                <a:solidFill>
                  <a:schemeClr val="tx1"/>
                </a:solidFill>
                <a:effectLst/>
                <a:latin typeface="+mn-lt"/>
                <a:ea typeface="+mn-ea"/>
                <a:cs typeface="+mn-cs"/>
              </a:rPr>
              <a:t>Additional questions</a:t>
            </a:r>
          </a:p>
          <a:p>
            <a:r>
              <a:rPr lang="en-AU" sz="1200" b="0" i="0" kern="1200" dirty="0">
                <a:solidFill>
                  <a:schemeClr val="tx1"/>
                </a:solidFill>
                <a:effectLst/>
                <a:latin typeface="+mn-lt"/>
                <a:ea typeface="+mn-ea"/>
                <a:cs typeface="+mn-cs"/>
              </a:rPr>
              <a:t>What is innovative about your research?</a:t>
            </a:r>
          </a:p>
          <a:p>
            <a:r>
              <a:rPr lang="en-AU" sz="1200" b="0" i="0" kern="1200" dirty="0">
                <a:solidFill>
                  <a:schemeClr val="tx1"/>
                </a:solidFill>
                <a:effectLst/>
                <a:latin typeface="+mn-lt"/>
                <a:ea typeface="+mn-ea"/>
                <a:cs typeface="+mn-cs"/>
              </a:rPr>
              <a:t>How is your work distinct from your supervisor’s/principal investigator’s? How intellectually independent are you? </a:t>
            </a:r>
          </a:p>
          <a:p>
            <a:r>
              <a:rPr lang="en-AU" sz="1200" b="0" i="0" kern="1200" dirty="0">
                <a:solidFill>
                  <a:schemeClr val="tx1"/>
                </a:solidFill>
                <a:effectLst/>
                <a:latin typeface="+mn-lt"/>
                <a:ea typeface="+mn-ea"/>
                <a:cs typeface="+mn-cs"/>
              </a:rPr>
              <a:t>What influences have you been exposed to?  Do you think you have enough breadth of experience?</a:t>
            </a:r>
          </a:p>
          <a:p>
            <a:r>
              <a:rPr lang="en-AU" sz="1200" b="0" i="0" kern="1200" dirty="0">
                <a:solidFill>
                  <a:schemeClr val="tx1"/>
                </a:solidFill>
                <a:effectLst/>
                <a:latin typeface="+mn-lt"/>
                <a:ea typeface="+mn-ea"/>
                <a:cs typeface="+mn-cs"/>
              </a:rPr>
              <a:t>Who has influenced you the most?</a:t>
            </a:r>
          </a:p>
          <a:p>
            <a:r>
              <a:rPr lang="en-AU" sz="1200" b="0" i="0" kern="1200" dirty="0">
                <a:solidFill>
                  <a:schemeClr val="tx1"/>
                </a:solidFill>
                <a:effectLst/>
                <a:latin typeface="+mn-lt"/>
                <a:ea typeface="+mn-ea"/>
                <a:cs typeface="+mn-cs"/>
              </a:rPr>
              <a:t>What has been your role so far in developing research ideas and carrying them forward?</a:t>
            </a:r>
          </a:p>
          <a:p>
            <a:r>
              <a:rPr lang="en-AU" sz="1200" b="0" i="0" kern="1200" dirty="0">
                <a:solidFill>
                  <a:schemeClr val="tx1"/>
                </a:solidFill>
                <a:effectLst/>
                <a:latin typeface="+mn-lt"/>
                <a:ea typeface="+mn-ea"/>
                <a:cs typeface="+mn-cs"/>
              </a:rPr>
              <a:t>What do you consider to be your best paper/work and why?  What did it change about the way people approach the field?</a:t>
            </a:r>
          </a:p>
          <a:p>
            <a:r>
              <a:rPr lang="en-AU" sz="1200" b="0" i="0" kern="1200" dirty="0">
                <a:solidFill>
                  <a:schemeClr val="tx1"/>
                </a:solidFill>
                <a:effectLst/>
                <a:latin typeface="+mn-lt"/>
                <a:ea typeface="+mn-ea"/>
                <a:cs typeface="+mn-cs"/>
              </a:rPr>
              <a:t>What are your most important publications and how would you measure the impact of this research?</a:t>
            </a:r>
          </a:p>
          <a:p>
            <a:r>
              <a:rPr lang="en-AU" sz="1200" b="0" i="0" kern="1200" dirty="0">
                <a:solidFill>
                  <a:schemeClr val="tx1"/>
                </a:solidFill>
                <a:effectLst/>
                <a:latin typeface="+mn-lt"/>
                <a:ea typeface="+mn-ea"/>
                <a:cs typeface="+mn-cs"/>
              </a:rPr>
              <a:t>How will this job help you achieve your long term career plans?</a:t>
            </a:r>
          </a:p>
          <a:p>
            <a:r>
              <a:rPr lang="en-AU" sz="1200" b="0" i="0" kern="1200" dirty="0">
                <a:solidFill>
                  <a:schemeClr val="tx1"/>
                </a:solidFill>
                <a:effectLst/>
                <a:latin typeface="+mn-lt"/>
                <a:ea typeface="+mn-ea"/>
                <a:cs typeface="+mn-cs"/>
              </a:rPr>
              <a:t>What are the big issues in your research area?</a:t>
            </a:r>
          </a:p>
          <a:p>
            <a:r>
              <a:rPr lang="en-AU" sz="1200" b="0" i="0" kern="1200" dirty="0">
                <a:solidFill>
                  <a:schemeClr val="tx1"/>
                </a:solidFill>
                <a:effectLst/>
                <a:latin typeface="+mn-lt"/>
                <a:ea typeface="+mn-ea"/>
                <a:cs typeface="+mn-cs"/>
              </a:rPr>
              <a:t>Who are the key researchers in your area? How does your work compare with theirs?</a:t>
            </a:r>
          </a:p>
          <a:p>
            <a:r>
              <a:rPr lang="en-AU" sz="1200" b="0" i="0" kern="1200" dirty="0">
                <a:solidFill>
                  <a:schemeClr val="tx1"/>
                </a:solidFill>
                <a:effectLst/>
                <a:latin typeface="+mn-lt"/>
                <a:ea typeface="+mn-ea"/>
                <a:cs typeface="+mn-cs"/>
              </a:rPr>
              <a:t>Who are your main competitors?  What are they doing? How will you compete with them?</a:t>
            </a:r>
          </a:p>
          <a:p>
            <a:r>
              <a:rPr lang="en-AU" sz="1200" b="0" i="0" kern="1200" dirty="0">
                <a:solidFill>
                  <a:schemeClr val="tx1"/>
                </a:solidFill>
                <a:effectLst/>
                <a:latin typeface="+mn-lt"/>
                <a:ea typeface="+mn-ea"/>
                <a:cs typeface="+mn-cs"/>
              </a:rPr>
              <a:t>The university is keen to serve the wider community and economy. Does your planned research have any potential in these areas?</a:t>
            </a:r>
          </a:p>
          <a:p>
            <a:r>
              <a:rPr lang="en-AU" sz="1200" b="0" i="0" kern="1200" dirty="0">
                <a:solidFill>
                  <a:schemeClr val="tx1"/>
                </a:solidFill>
                <a:effectLst/>
                <a:latin typeface="+mn-lt"/>
                <a:ea typeface="+mn-ea"/>
                <a:cs typeface="+mn-cs"/>
              </a:rPr>
              <a:t>Describe in layman’s terms why your research project is interesting in two minutes.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i="0" kern="1200" dirty="0">
                <a:solidFill>
                  <a:schemeClr val="tx1"/>
                </a:solidFill>
                <a:effectLst/>
                <a:latin typeface="+mn-lt"/>
                <a:ea typeface="+mn-ea"/>
                <a:cs typeface="+mn-cs"/>
              </a:rPr>
              <a:t>What experience do you have of attracting funding?</a:t>
            </a:r>
          </a:p>
          <a:p>
            <a:r>
              <a:rPr lang="en-AU" sz="1200" b="0" i="0" kern="1200" dirty="0">
                <a:solidFill>
                  <a:schemeClr val="tx1"/>
                </a:solidFill>
                <a:effectLst/>
                <a:latin typeface="+mn-lt"/>
                <a:ea typeface="+mn-ea"/>
                <a:cs typeface="+mn-cs"/>
              </a:rPr>
              <a:t>Why do you think you are the right person for this position?</a:t>
            </a:r>
          </a:p>
          <a:p>
            <a:r>
              <a:rPr lang="en-AU" sz="1200" b="0" i="0" kern="1200" dirty="0">
                <a:solidFill>
                  <a:schemeClr val="tx1"/>
                </a:solidFill>
                <a:effectLst/>
                <a:latin typeface="+mn-lt"/>
                <a:ea typeface="+mn-ea"/>
                <a:cs typeface="+mn-cs"/>
              </a:rPr>
              <a:t>What will you bring to the institution?</a:t>
            </a:r>
          </a:p>
          <a:p>
            <a:r>
              <a:rPr lang="en-AU" sz="1200" b="0" i="0" kern="1200" dirty="0">
                <a:solidFill>
                  <a:schemeClr val="tx1"/>
                </a:solidFill>
                <a:effectLst/>
                <a:latin typeface="+mn-lt"/>
                <a:ea typeface="+mn-ea"/>
                <a:cs typeface="+mn-cs"/>
              </a:rPr>
              <a:t>We are keen to develop collaborations between departments. What opportunities for multi-disciplinary work does your research offer?</a:t>
            </a:r>
          </a:p>
          <a:p>
            <a:r>
              <a:rPr lang="en-AU" sz="1200" b="0" i="0" kern="1200" dirty="0">
                <a:solidFill>
                  <a:schemeClr val="tx1"/>
                </a:solidFill>
                <a:effectLst/>
                <a:latin typeface="+mn-lt"/>
                <a:ea typeface="+mn-ea"/>
                <a:cs typeface="+mn-cs"/>
              </a:rPr>
              <a:t>How would you fit with the existing activities in the department?  Who do would you expect to collaborate with in the institution?  Why do you want to collaborate with them?</a:t>
            </a:r>
          </a:p>
          <a:p>
            <a:r>
              <a:rPr lang="en-AU" sz="1200" b="0" i="0" kern="1200" dirty="0">
                <a:solidFill>
                  <a:schemeClr val="tx1"/>
                </a:solidFill>
                <a:effectLst/>
                <a:latin typeface="+mn-lt"/>
                <a:ea typeface="+mn-ea"/>
                <a:cs typeface="+mn-cs"/>
              </a:rPr>
              <a:t>What committee work have you done and what challenges has it presented?</a:t>
            </a:r>
          </a:p>
          <a:p>
            <a:r>
              <a:rPr lang="en-AU" sz="1200" b="0" i="0" kern="1200" dirty="0">
                <a:solidFill>
                  <a:schemeClr val="tx1"/>
                </a:solidFill>
                <a:effectLst/>
                <a:latin typeface="+mn-lt"/>
                <a:ea typeface="+mn-ea"/>
                <a:cs typeface="+mn-cs"/>
              </a:rPr>
              <a:t>In what ways, other than research and teaching could you contribute to this department?</a:t>
            </a:r>
          </a:p>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19</a:t>
            </a:fld>
            <a:endParaRPr lang="en-AU"/>
          </a:p>
        </p:txBody>
      </p:sp>
    </p:spTree>
    <p:extLst>
      <p:ext uri="{BB962C8B-B14F-4D97-AF65-F5344CB8AC3E}">
        <p14:creationId xmlns:p14="http://schemas.microsoft.com/office/powerpoint/2010/main" val="2775818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2</a:t>
            </a:fld>
            <a:endParaRPr lang="en-AU"/>
          </a:p>
        </p:txBody>
      </p:sp>
    </p:spTree>
    <p:extLst>
      <p:ext uri="{BB962C8B-B14F-4D97-AF65-F5344CB8AC3E}">
        <p14:creationId xmlns:p14="http://schemas.microsoft.com/office/powerpoint/2010/main" val="9156832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20</a:t>
            </a:fld>
            <a:endParaRPr lang="en-AU"/>
          </a:p>
        </p:txBody>
      </p:sp>
    </p:spTree>
    <p:extLst>
      <p:ext uri="{BB962C8B-B14F-4D97-AF65-F5344CB8AC3E}">
        <p14:creationId xmlns:p14="http://schemas.microsoft.com/office/powerpoint/2010/main" val="5741760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lvl="1" indent="0">
              <a:buNone/>
            </a:pPr>
            <a:r>
              <a:rPr lang="en-AU" dirty="0"/>
              <a:t>Can you give an overview of your recruitment objectives, process and timing?</a:t>
            </a:r>
          </a:p>
          <a:p>
            <a:pPr marL="274320" lvl="1" indent="0">
              <a:buNone/>
            </a:pPr>
            <a:r>
              <a:rPr lang="en-AU" dirty="0"/>
              <a:t>What are the main qualities you are looking for?</a:t>
            </a:r>
          </a:p>
          <a:p>
            <a:pPr marL="274320" lvl="1" indent="0">
              <a:buNone/>
            </a:pPr>
            <a:r>
              <a:rPr lang="en-AU" dirty="0"/>
              <a:t>What are your expectations for research, teaching and service?</a:t>
            </a:r>
          </a:p>
          <a:p>
            <a:pPr marL="274320" lvl="1" indent="0">
              <a:buNone/>
            </a:pPr>
            <a:r>
              <a:rPr lang="en-AU" dirty="0"/>
              <a:t>How do you assess whether the candidate is a good fit?</a:t>
            </a:r>
          </a:p>
          <a:p>
            <a:pPr marL="274320" lvl="1" indent="0">
              <a:buNone/>
            </a:pPr>
            <a:r>
              <a:rPr lang="en-AU" dirty="0"/>
              <a:t>Can you describe any common mistakes? Are they deal breakers?</a:t>
            </a:r>
          </a:p>
          <a:p>
            <a:pPr marL="274320" lvl="1" indent="0">
              <a:buNone/>
            </a:pPr>
            <a:r>
              <a:rPr lang="en-AU" dirty="0"/>
              <a:t>DO you treat women differently to men when you interview?</a:t>
            </a:r>
          </a:p>
          <a:p>
            <a:pPr marL="274320" lvl="1" indent="0">
              <a:buNone/>
            </a:pPr>
            <a:r>
              <a:rPr lang="en-AU" dirty="0"/>
              <a:t>Do you have any strategies to counter unconscious biases?</a:t>
            </a:r>
          </a:p>
          <a:p>
            <a:pPr marL="274320" lvl="1" indent="0">
              <a:buNone/>
            </a:pPr>
            <a:r>
              <a:rPr lang="en-AU" dirty="0"/>
              <a:t>How would suggest a women presents her gap in research output due to maternity leave?</a:t>
            </a:r>
          </a:p>
          <a:p>
            <a:pPr marL="274320" lvl="1" indent="0">
              <a:buNone/>
            </a:pPr>
            <a:r>
              <a:rPr lang="en-AU" dirty="0"/>
              <a:t>Questions from the floor.</a:t>
            </a:r>
          </a:p>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21</a:t>
            </a:fld>
            <a:endParaRPr lang="en-AU"/>
          </a:p>
        </p:txBody>
      </p:sp>
    </p:spTree>
    <p:extLst>
      <p:ext uri="{BB962C8B-B14F-4D97-AF65-F5344CB8AC3E}">
        <p14:creationId xmlns:p14="http://schemas.microsoft.com/office/powerpoint/2010/main" val="42875004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22</a:t>
            </a:fld>
            <a:endParaRPr lang="en-AU"/>
          </a:p>
        </p:txBody>
      </p:sp>
    </p:spTree>
    <p:extLst>
      <p:ext uri="{BB962C8B-B14F-4D97-AF65-F5344CB8AC3E}">
        <p14:creationId xmlns:p14="http://schemas.microsoft.com/office/powerpoint/2010/main" val="1844291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3</a:t>
            </a:fld>
            <a:endParaRPr lang="en-AU"/>
          </a:p>
        </p:txBody>
      </p:sp>
    </p:spTree>
    <p:extLst>
      <p:ext uri="{BB962C8B-B14F-4D97-AF65-F5344CB8AC3E}">
        <p14:creationId xmlns:p14="http://schemas.microsoft.com/office/powerpoint/2010/main" val="2129709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4</a:t>
            </a:fld>
            <a:endParaRPr lang="en-AU"/>
          </a:p>
        </p:txBody>
      </p:sp>
    </p:spTree>
    <p:extLst>
      <p:ext uri="{BB962C8B-B14F-4D97-AF65-F5344CB8AC3E}">
        <p14:creationId xmlns:p14="http://schemas.microsoft.com/office/powerpoint/2010/main" val="15540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5</a:t>
            </a:fld>
            <a:endParaRPr lang="en-AU"/>
          </a:p>
        </p:txBody>
      </p:sp>
    </p:spTree>
    <p:extLst>
      <p:ext uri="{BB962C8B-B14F-4D97-AF65-F5344CB8AC3E}">
        <p14:creationId xmlns:p14="http://schemas.microsoft.com/office/powerpoint/2010/main" val="3476052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6</a:t>
            </a:fld>
            <a:endParaRPr lang="en-AU"/>
          </a:p>
        </p:txBody>
      </p:sp>
    </p:spTree>
    <p:extLst>
      <p:ext uri="{BB962C8B-B14F-4D97-AF65-F5344CB8AC3E}">
        <p14:creationId xmlns:p14="http://schemas.microsoft.com/office/powerpoint/2010/main" val="3888991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7</a:t>
            </a:fld>
            <a:endParaRPr lang="en-AU"/>
          </a:p>
        </p:txBody>
      </p:sp>
    </p:spTree>
    <p:extLst>
      <p:ext uri="{BB962C8B-B14F-4D97-AF65-F5344CB8AC3E}">
        <p14:creationId xmlns:p14="http://schemas.microsoft.com/office/powerpoint/2010/main" val="47011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8</a:t>
            </a:fld>
            <a:endParaRPr lang="en-AU"/>
          </a:p>
        </p:txBody>
      </p:sp>
    </p:spTree>
    <p:extLst>
      <p:ext uri="{BB962C8B-B14F-4D97-AF65-F5344CB8AC3E}">
        <p14:creationId xmlns:p14="http://schemas.microsoft.com/office/powerpoint/2010/main" val="4186150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 </a:t>
            </a:r>
            <a:br>
              <a:rPr lang="en-AU" b="1" dirty="0">
                <a:effectLst/>
              </a:rPr>
            </a:br>
            <a:endParaRPr lang="en-AU" b="1" dirty="0">
              <a:effectLst/>
            </a:endParaRPr>
          </a:p>
          <a:p>
            <a:endParaRPr lang="en-AU" dirty="0"/>
          </a:p>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9</a:t>
            </a:fld>
            <a:endParaRPr lang="en-AU"/>
          </a:p>
        </p:txBody>
      </p:sp>
    </p:spTree>
    <p:extLst>
      <p:ext uri="{BB962C8B-B14F-4D97-AF65-F5344CB8AC3E}">
        <p14:creationId xmlns:p14="http://schemas.microsoft.com/office/powerpoint/2010/main" val="1013412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D0EBCD-6105-4F79-94EA-AFF45BC4888C}" type="datetimeFigureOut">
              <a:rPr lang="en-AU" smtClean="0"/>
              <a:t>22/03/2017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8847DF-708A-4031-A933-7DF2EE8BEE36}" type="slidenum">
              <a:rPr lang="en-AU" smtClean="0"/>
              <a:t>‹#›</a:t>
            </a:fld>
            <a:endParaRPr lang="en-A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D0EBCD-6105-4F79-94EA-AFF45BC4888C}" type="datetimeFigureOut">
              <a:rPr lang="en-AU" smtClean="0"/>
              <a:t>22/03/2017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D0EBCD-6105-4F79-94EA-AFF45BC4888C}" type="datetimeFigureOut">
              <a:rPr lang="en-AU" smtClean="0"/>
              <a:t>22/03/2017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D0EBCD-6105-4F79-94EA-AFF45BC4888C}" type="datetimeFigureOut">
              <a:rPr lang="en-AU" smtClean="0"/>
              <a:t>22/03/2017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D0EBCD-6105-4F79-94EA-AFF45BC4888C}" type="datetimeFigureOut">
              <a:rPr lang="en-AU" smtClean="0"/>
              <a:t>22/03/2017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8847DF-708A-4031-A933-7DF2EE8BEE36}" type="slidenum">
              <a:rPr lang="en-AU" smtClean="0"/>
              <a:t>‹#›</a:t>
            </a:fld>
            <a:endParaRPr lang="en-A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D0EBCD-6105-4F79-94EA-AFF45BC4888C}" type="datetimeFigureOut">
              <a:rPr lang="en-AU" smtClean="0"/>
              <a:t>22/03/2017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D0EBCD-6105-4F79-94EA-AFF45BC4888C}" type="datetimeFigureOut">
              <a:rPr lang="en-AU" smtClean="0"/>
              <a:t>22/03/2017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8847DF-708A-4031-A933-7DF2EE8BEE36}" type="slidenum">
              <a:rPr lang="en-AU" smtClean="0"/>
              <a:t>‹#›</a:t>
            </a:fld>
            <a:endParaRPr lang="en-A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D0EBCD-6105-4F79-94EA-AFF45BC4888C}" type="datetimeFigureOut">
              <a:rPr lang="en-AU" smtClean="0"/>
              <a:t>22/03/2017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0EBCD-6105-4F79-94EA-AFF45BC4888C}" type="datetimeFigureOut">
              <a:rPr lang="en-AU" smtClean="0"/>
              <a:t>22/03/2017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D0EBCD-6105-4F79-94EA-AFF45BC4888C}" type="datetimeFigureOut">
              <a:rPr lang="en-AU" smtClean="0"/>
              <a:t>22/03/2017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8847DF-708A-4031-A933-7DF2EE8BEE36}" type="slidenum">
              <a:rPr lang="en-AU" smtClean="0"/>
              <a:t>‹#›</a:t>
            </a:fld>
            <a:endParaRPr lang="en-A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D0EBCD-6105-4F79-94EA-AFF45BC4888C}" type="datetimeFigureOut">
              <a:rPr lang="en-AU" smtClean="0"/>
              <a:t>22/03/2017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2D0EBCD-6105-4F79-94EA-AFF45BC4888C}" type="datetimeFigureOut">
              <a:rPr lang="en-AU" smtClean="0"/>
              <a:t>22/03/2017</a:t>
            </a:fld>
            <a:endParaRPr lang="en-A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A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A8847DF-708A-4031-A933-7DF2EE8BEE36}"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www.hr.unsw.edu.au/services/recruitment/BestPracticeGuide_InterviewingandSelectionTechniques.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www.hr1.mq.edu.au/hiring/toolkit/preparinginterview.html" TargetMode="External"/><Relationship Id="rId5" Type="http://schemas.openxmlformats.org/officeDocument/2006/relationships/hyperlink" Target="http://www.uts.edu.au/current-students/opportunities/career-development/interview-and-testing-process/types-interview" TargetMode="External"/><Relationship Id="rId4" Type="http://schemas.openxmlformats.org/officeDocument/2006/relationships/hyperlink" Target="http://sydney.edu.au/careers/documents/handouts/interview-preparation-and-practice-sydney-uni-careers-centre.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sz="4000" dirty="0"/>
              <a:t>Interview skills workshop</a:t>
            </a:r>
            <a:br>
              <a:rPr lang="en-AU" dirty="0"/>
            </a:br>
            <a:endParaRPr lang="en-AU" dirty="0"/>
          </a:p>
        </p:txBody>
      </p:sp>
      <p:sp>
        <p:nvSpPr>
          <p:cNvPr id="3" name="Subtitle 2"/>
          <p:cNvSpPr>
            <a:spLocks noGrp="1"/>
          </p:cNvSpPr>
          <p:nvPr>
            <p:ph type="subTitle" idx="1"/>
          </p:nvPr>
        </p:nvSpPr>
        <p:spPr/>
        <p:txBody>
          <a:bodyPr>
            <a:normAutofit fontScale="92500" lnSpcReduction="20000"/>
          </a:bodyPr>
          <a:lstStyle/>
          <a:p>
            <a:r>
              <a:rPr lang="en-AU" dirty="0"/>
              <a:t>Workshop hosted by FIRN Women and UTS</a:t>
            </a:r>
          </a:p>
          <a:p>
            <a:r>
              <a:rPr lang="en-AU" dirty="0"/>
              <a:t>21st March 2017, 3pm – 6.30pm</a:t>
            </a:r>
          </a:p>
          <a:p>
            <a:r>
              <a:rPr lang="en-AU" dirty="0"/>
              <a:t>UTS Business School </a:t>
            </a:r>
          </a:p>
          <a:p>
            <a:r>
              <a:rPr lang="en-AU" dirty="0"/>
              <a:t>Dr Chau </a:t>
            </a:r>
            <a:r>
              <a:rPr lang="en-AU" dirty="0" err="1"/>
              <a:t>Chak</a:t>
            </a:r>
            <a:r>
              <a:rPr lang="en-AU" dirty="0"/>
              <a:t> Wing Building, </a:t>
            </a:r>
          </a:p>
          <a:p>
            <a:r>
              <a:rPr lang="en-AU" dirty="0"/>
              <a:t>Level 8, 14 Ultimo Rd, Ultimo, Sydney </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0714" y="5517232"/>
            <a:ext cx="1187789" cy="124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110" y="548680"/>
            <a:ext cx="2016224" cy="822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9496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Dealing with nerves</a:t>
            </a:r>
          </a:p>
        </p:txBody>
      </p:sp>
      <p:sp>
        <p:nvSpPr>
          <p:cNvPr id="3" name="Content Placeholder 2"/>
          <p:cNvSpPr>
            <a:spLocks noGrp="1"/>
          </p:cNvSpPr>
          <p:nvPr>
            <p:ph idx="1"/>
          </p:nvPr>
        </p:nvSpPr>
        <p:spPr/>
        <p:txBody>
          <a:bodyPr>
            <a:normAutofit/>
          </a:bodyPr>
          <a:lstStyle/>
          <a:p>
            <a:r>
              <a:rPr lang="en-US" altLang="en-US" dirty="0">
                <a:latin typeface="Arial" panose="020B0604020202020204" pitchFamily="34" charset="0"/>
              </a:rPr>
              <a:t>Being nervous is normal and most experienced interviewers understand this </a:t>
            </a:r>
          </a:p>
          <a:p>
            <a:r>
              <a:rPr lang="en-US" altLang="en-US" dirty="0">
                <a:latin typeface="Arial" panose="020B0604020202020204" pitchFamily="34" charset="0"/>
              </a:rPr>
              <a:t>However, excessive nervousness can work against you – especially if you continually </a:t>
            </a:r>
            <a:r>
              <a:rPr lang="en-US" altLang="en-US" dirty="0" err="1">
                <a:latin typeface="Arial" panose="020B0604020202020204" pitchFamily="34" charset="0"/>
              </a:rPr>
              <a:t>apologise</a:t>
            </a:r>
            <a:r>
              <a:rPr lang="en-US" altLang="en-US" dirty="0">
                <a:latin typeface="Arial" panose="020B0604020202020204" pitchFamily="34" charset="0"/>
              </a:rPr>
              <a:t> for it as it makes other applicants, who are more relaxed and confident, seem more attractive</a:t>
            </a:r>
          </a:p>
          <a:p>
            <a:pPr>
              <a:lnSpc>
                <a:spcPct val="80000"/>
              </a:lnSpc>
              <a:spcBef>
                <a:spcPct val="0"/>
              </a:spcBef>
              <a:buClrTx/>
              <a:buFontTx/>
              <a:buChar char="•"/>
            </a:pPr>
            <a:endParaRPr lang="en-US" altLang="en-US" dirty="0"/>
          </a:p>
          <a:p>
            <a:endParaRPr lang="en-AU" dirty="0"/>
          </a:p>
        </p:txBody>
      </p:sp>
    </p:spTree>
    <p:extLst>
      <p:ext uri="{BB962C8B-B14F-4D97-AF65-F5344CB8AC3E}">
        <p14:creationId xmlns:p14="http://schemas.microsoft.com/office/powerpoint/2010/main" val="2273986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Dealing with nerves</a:t>
            </a:r>
          </a:p>
        </p:txBody>
      </p:sp>
      <p:sp>
        <p:nvSpPr>
          <p:cNvPr id="3" name="Content Placeholder 2"/>
          <p:cNvSpPr>
            <a:spLocks noGrp="1"/>
          </p:cNvSpPr>
          <p:nvPr>
            <p:ph idx="1"/>
          </p:nvPr>
        </p:nvSpPr>
        <p:spPr/>
        <p:txBody>
          <a:bodyPr>
            <a:normAutofit fontScale="92500" lnSpcReduction="10000"/>
          </a:bodyPr>
          <a:lstStyle/>
          <a:p>
            <a:pPr fontAlgn="base"/>
            <a:r>
              <a:rPr lang="en-AU" dirty="0">
                <a:latin typeface="Arial" panose="020B0604020202020204" pitchFamily="34" charset="0"/>
              </a:rPr>
              <a:t>Be prepared, plan and rehearse</a:t>
            </a:r>
          </a:p>
          <a:p>
            <a:pPr fontAlgn="base"/>
            <a:r>
              <a:rPr lang="en-AU" dirty="0">
                <a:latin typeface="Arial" panose="020B0604020202020204" pitchFamily="34" charset="0"/>
              </a:rPr>
              <a:t>Arrive early and practice some relaxation techniques</a:t>
            </a:r>
          </a:p>
          <a:p>
            <a:pPr fontAlgn="base"/>
            <a:r>
              <a:rPr lang="en-AU" dirty="0">
                <a:latin typeface="Arial" panose="020B0604020202020204" pitchFamily="34" charset="0"/>
              </a:rPr>
              <a:t>Think of the interview as a conversation, think positively and be confident.  They are (mostly) not out to trip you up!</a:t>
            </a:r>
          </a:p>
          <a:p>
            <a:pPr fontAlgn="base"/>
            <a:r>
              <a:rPr lang="en-AU" dirty="0">
                <a:latin typeface="Arial" panose="020B0604020202020204" pitchFamily="34" charset="0"/>
              </a:rPr>
              <a:t>Focus on your strengths and your purpose</a:t>
            </a:r>
          </a:p>
          <a:p>
            <a:pPr fontAlgn="base"/>
            <a:r>
              <a:rPr lang="en-AU" dirty="0">
                <a:latin typeface="Arial" panose="020B0604020202020204" pitchFamily="34" charset="0"/>
              </a:rPr>
              <a:t>Breathe and take your time</a:t>
            </a:r>
          </a:p>
          <a:p>
            <a:r>
              <a:rPr lang="en-US" altLang="en-US" dirty="0">
                <a:latin typeface="Arial" panose="020B0604020202020204" pitchFamily="34" charset="0"/>
              </a:rPr>
              <a:t>Talkative when nervous? Try not to go off on tangents.</a:t>
            </a:r>
            <a:endParaRPr lang="en-AU" altLang="en-US" dirty="0">
              <a:latin typeface="Arial" panose="020B0604020202020204" pitchFamily="34" charset="0"/>
            </a:endParaRPr>
          </a:p>
          <a:p>
            <a:r>
              <a:rPr lang="en-AU" altLang="en-US" dirty="0">
                <a:latin typeface="Arial" panose="020B0604020202020204" pitchFamily="34" charset="0"/>
              </a:rPr>
              <a:t>Listen carefully to the interviewer's question- concentrating on them can help calm your nerves</a:t>
            </a:r>
          </a:p>
          <a:p>
            <a:r>
              <a:rPr lang="en-AU" altLang="en-US" dirty="0">
                <a:latin typeface="Arial" panose="020B0604020202020204" pitchFamily="34" charset="0"/>
              </a:rPr>
              <a:t>Have questions prepared and ask the interviewers when the opportunity arises</a:t>
            </a:r>
          </a:p>
          <a:p>
            <a:r>
              <a:rPr lang="en-AU" dirty="0">
                <a:latin typeface="Arial" panose="020B0604020202020204" pitchFamily="34" charset="0"/>
              </a:rPr>
              <a:t>Accept the fact that mistakes will happen</a:t>
            </a:r>
          </a:p>
          <a:p>
            <a:pPr fontAlgn="base"/>
            <a:r>
              <a:rPr lang="en-AU" dirty="0">
                <a:latin typeface="Arial" panose="020B0604020202020204" pitchFamily="34" charset="0"/>
              </a:rPr>
              <a:t>Remember that there are other jobs out there</a:t>
            </a:r>
          </a:p>
          <a:p>
            <a:endParaRPr lang="en-AU" dirty="0"/>
          </a:p>
        </p:txBody>
      </p:sp>
    </p:spTree>
    <p:extLst>
      <p:ext uri="{BB962C8B-B14F-4D97-AF65-F5344CB8AC3E}">
        <p14:creationId xmlns:p14="http://schemas.microsoft.com/office/powerpoint/2010/main" val="42882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Common interview questions</a:t>
            </a:r>
          </a:p>
        </p:txBody>
      </p:sp>
      <p:sp>
        <p:nvSpPr>
          <p:cNvPr id="3" name="Content Placeholder 2"/>
          <p:cNvSpPr>
            <a:spLocks noGrp="1"/>
          </p:cNvSpPr>
          <p:nvPr>
            <p:ph idx="1"/>
          </p:nvPr>
        </p:nvSpPr>
        <p:spPr/>
        <p:txBody>
          <a:bodyPr/>
          <a:lstStyle/>
          <a:p>
            <a:pPr marL="0" indent="0">
              <a:buNone/>
            </a:pPr>
            <a:r>
              <a:rPr lang="en-US" altLang="en-US" dirty="0">
                <a:latin typeface="Arial" panose="020B0604020202020204" pitchFamily="34" charset="0"/>
              </a:rPr>
              <a:t>General</a:t>
            </a:r>
          </a:p>
          <a:p>
            <a:r>
              <a:rPr lang="en-US" altLang="en-US" dirty="0">
                <a:latin typeface="Arial" panose="020B0604020202020204" pitchFamily="34" charset="0"/>
              </a:rPr>
              <a:t>Tell me about yourself and why you want the role?</a:t>
            </a:r>
          </a:p>
          <a:p>
            <a:r>
              <a:rPr lang="en-US" altLang="en-US" dirty="0">
                <a:latin typeface="Arial" panose="020B0604020202020204" pitchFamily="34" charset="0"/>
              </a:rPr>
              <a:t>Why are you looking to leave XXX?</a:t>
            </a:r>
          </a:p>
          <a:p>
            <a:r>
              <a:rPr lang="en-US" altLang="en-US" dirty="0">
                <a:latin typeface="Arial" panose="020B0604020202020204" pitchFamily="34" charset="0"/>
              </a:rPr>
              <a:t>How would your co-workers describe you?</a:t>
            </a:r>
          </a:p>
          <a:p>
            <a:r>
              <a:rPr lang="en-US" altLang="en-US" dirty="0">
                <a:latin typeface="Arial" panose="020B0604020202020204" pitchFamily="34" charset="0"/>
              </a:rPr>
              <a:t>What do you know about this role?</a:t>
            </a:r>
          </a:p>
          <a:p>
            <a:r>
              <a:rPr lang="en-US" altLang="en-US" dirty="0">
                <a:latin typeface="Arial" panose="020B0604020202020204" pitchFamily="34" charset="0"/>
              </a:rPr>
              <a:t>What do you know about this institution?</a:t>
            </a:r>
          </a:p>
          <a:p>
            <a:r>
              <a:rPr lang="en-US" altLang="en-US" dirty="0">
                <a:latin typeface="Arial" panose="020B0604020202020204" pitchFamily="34" charset="0"/>
              </a:rPr>
              <a:t>Why do you want to come here?</a:t>
            </a:r>
          </a:p>
          <a:p>
            <a:endParaRPr lang="en-US" altLang="en-US" dirty="0">
              <a:latin typeface="Arial" panose="020B0604020202020204" pitchFamily="34" charset="0"/>
            </a:endParaRPr>
          </a:p>
          <a:p>
            <a:endParaRPr lang="en-AU" dirty="0"/>
          </a:p>
        </p:txBody>
      </p:sp>
    </p:spTree>
    <p:extLst>
      <p:ext uri="{BB962C8B-B14F-4D97-AF65-F5344CB8AC3E}">
        <p14:creationId xmlns:p14="http://schemas.microsoft.com/office/powerpoint/2010/main" val="3234853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Common interview questions</a:t>
            </a:r>
          </a:p>
        </p:txBody>
      </p:sp>
      <p:sp>
        <p:nvSpPr>
          <p:cNvPr id="3" name="Content Placeholder 2"/>
          <p:cNvSpPr>
            <a:spLocks noGrp="1"/>
          </p:cNvSpPr>
          <p:nvPr>
            <p:ph idx="1"/>
          </p:nvPr>
        </p:nvSpPr>
        <p:spPr/>
        <p:txBody>
          <a:bodyPr>
            <a:normAutofit/>
          </a:bodyPr>
          <a:lstStyle/>
          <a:p>
            <a:pPr marL="0" indent="0">
              <a:buNone/>
            </a:pPr>
            <a:r>
              <a:rPr lang="en-US" altLang="en-US" dirty="0">
                <a:latin typeface="Arial" panose="020B0604020202020204" pitchFamily="34" charset="0"/>
              </a:rPr>
              <a:t>Research</a:t>
            </a:r>
          </a:p>
          <a:p>
            <a:r>
              <a:rPr lang="en-US" altLang="en-US" dirty="0">
                <a:latin typeface="Arial" panose="020B0604020202020204" pitchFamily="34" charset="0"/>
              </a:rPr>
              <a:t>Tell me about your broad research area and why you find it important/interesting?  Who else finds it interesting?</a:t>
            </a:r>
          </a:p>
          <a:p>
            <a:r>
              <a:rPr lang="en-US" altLang="en-US" dirty="0">
                <a:latin typeface="Arial" panose="020B0604020202020204" pitchFamily="34" charset="0"/>
              </a:rPr>
              <a:t>Tell me about a research project you worked on where the project direction changed part way through. What did you do?</a:t>
            </a:r>
          </a:p>
          <a:p>
            <a:pPr>
              <a:lnSpc>
                <a:spcPct val="80000"/>
              </a:lnSpc>
            </a:pPr>
            <a:r>
              <a:rPr lang="en-US" altLang="en-US" dirty="0">
                <a:latin typeface="Arial" panose="020B0604020202020204" pitchFamily="34" charset="0"/>
              </a:rPr>
              <a:t>Have you ever been in a situation where you didn’t agree with the direction of the research.  What did you do?</a:t>
            </a:r>
          </a:p>
          <a:p>
            <a:pPr>
              <a:lnSpc>
                <a:spcPct val="80000"/>
              </a:lnSpc>
            </a:pPr>
            <a:r>
              <a:rPr lang="en-US" altLang="en-US" dirty="0">
                <a:latin typeface="Arial" panose="020B0604020202020204" pitchFamily="34" charset="0"/>
              </a:rPr>
              <a:t>How important are deadlines in your research?  Have you worked with co-authors who didn’t stick to deadlines.</a:t>
            </a:r>
          </a:p>
          <a:p>
            <a:pPr>
              <a:lnSpc>
                <a:spcPct val="80000"/>
              </a:lnSpc>
            </a:pPr>
            <a:r>
              <a:rPr lang="en-US" altLang="en-US" dirty="0">
                <a:latin typeface="Arial" panose="020B0604020202020204" pitchFamily="34" charset="0"/>
              </a:rPr>
              <a:t>How would you measure the impact of your research?</a:t>
            </a:r>
            <a:endParaRPr lang="en-US" altLang="en-US" dirty="0"/>
          </a:p>
          <a:p>
            <a:pPr>
              <a:lnSpc>
                <a:spcPct val="80000"/>
              </a:lnSpc>
            </a:pPr>
            <a:r>
              <a:rPr lang="en-US" dirty="0"/>
              <a:t>Tell me about your supervision experience</a:t>
            </a:r>
            <a:endParaRPr lang="en-AU" dirty="0"/>
          </a:p>
          <a:p>
            <a:pPr>
              <a:lnSpc>
                <a:spcPct val="80000"/>
              </a:lnSpc>
            </a:pPr>
            <a:endParaRPr lang="en-US" altLang="en-US" dirty="0">
              <a:latin typeface="Arial" panose="020B0604020202020204" pitchFamily="34" charset="0"/>
            </a:endParaRPr>
          </a:p>
          <a:p>
            <a:endParaRPr lang="en-AU" dirty="0"/>
          </a:p>
        </p:txBody>
      </p:sp>
    </p:spTree>
    <p:extLst>
      <p:ext uri="{BB962C8B-B14F-4D97-AF65-F5344CB8AC3E}">
        <p14:creationId xmlns:p14="http://schemas.microsoft.com/office/powerpoint/2010/main" val="2256472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Common interview questions</a:t>
            </a:r>
          </a:p>
        </p:txBody>
      </p:sp>
      <p:sp>
        <p:nvSpPr>
          <p:cNvPr id="3" name="Content Placeholder 2"/>
          <p:cNvSpPr>
            <a:spLocks noGrp="1"/>
          </p:cNvSpPr>
          <p:nvPr>
            <p:ph idx="1"/>
          </p:nvPr>
        </p:nvSpPr>
        <p:spPr/>
        <p:txBody>
          <a:bodyPr>
            <a:normAutofit/>
          </a:bodyPr>
          <a:lstStyle/>
          <a:p>
            <a:pPr marL="0" indent="0">
              <a:lnSpc>
                <a:spcPct val="80000"/>
              </a:lnSpc>
              <a:buNone/>
            </a:pPr>
            <a:r>
              <a:rPr lang="en-US" altLang="en-US" dirty="0"/>
              <a:t>Teaching</a:t>
            </a:r>
          </a:p>
          <a:p>
            <a:pPr>
              <a:lnSpc>
                <a:spcPct val="80000"/>
              </a:lnSpc>
            </a:pPr>
            <a:r>
              <a:rPr lang="en-US" altLang="en-US" dirty="0"/>
              <a:t>Tell me about your teaching philosophy</a:t>
            </a:r>
          </a:p>
          <a:p>
            <a:pPr>
              <a:lnSpc>
                <a:spcPct val="80000"/>
              </a:lnSpc>
            </a:pPr>
            <a:r>
              <a:rPr lang="en-AU" dirty="0"/>
              <a:t>Say you are teaching introductory finance – how do you make it interesting for your students?</a:t>
            </a:r>
          </a:p>
          <a:p>
            <a:pPr>
              <a:lnSpc>
                <a:spcPct val="80000"/>
              </a:lnSpc>
            </a:pPr>
            <a:r>
              <a:rPr lang="en-AU" dirty="0"/>
              <a:t>Describe a course or topic that you would be keen to develop and teach</a:t>
            </a:r>
          </a:p>
          <a:p>
            <a:pPr>
              <a:lnSpc>
                <a:spcPct val="80000"/>
              </a:lnSpc>
            </a:pPr>
            <a:r>
              <a:rPr lang="en-AU" dirty="0"/>
              <a:t>What is the best way to manage assessments for large classes?</a:t>
            </a:r>
          </a:p>
          <a:p>
            <a:pPr>
              <a:lnSpc>
                <a:spcPct val="80000"/>
              </a:lnSpc>
            </a:pPr>
            <a:r>
              <a:rPr lang="en-AU" dirty="0"/>
              <a:t>What is the best thing about teaching? And the worst?</a:t>
            </a:r>
          </a:p>
          <a:p>
            <a:pPr>
              <a:lnSpc>
                <a:spcPct val="80000"/>
              </a:lnSpc>
            </a:pPr>
            <a:r>
              <a:rPr lang="en-AU" dirty="0"/>
              <a:t>What experience do you have with flipped classrooms?</a:t>
            </a:r>
          </a:p>
          <a:p>
            <a:pPr>
              <a:lnSpc>
                <a:spcPct val="80000"/>
              </a:lnSpc>
            </a:pPr>
            <a:r>
              <a:rPr lang="en-US" altLang="en-US" dirty="0"/>
              <a:t>Give me an example of some curriculum development you have undertaken</a:t>
            </a:r>
          </a:p>
          <a:p>
            <a:endParaRPr lang="en-AU" dirty="0"/>
          </a:p>
        </p:txBody>
      </p:sp>
    </p:spTree>
    <p:extLst>
      <p:ext uri="{BB962C8B-B14F-4D97-AF65-F5344CB8AC3E}">
        <p14:creationId xmlns:p14="http://schemas.microsoft.com/office/powerpoint/2010/main" val="3551043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Common interview questions</a:t>
            </a:r>
          </a:p>
        </p:txBody>
      </p:sp>
      <p:sp>
        <p:nvSpPr>
          <p:cNvPr id="3" name="Content Placeholder 2"/>
          <p:cNvSpPr>
            <a:spLocks noGrp="1"/>
          </p:cNvSpPr>
          <p:nvPr>
            <p:ph idx="1"/>
          </p:nvPr>
        </p:nvSpPr>
        <p:spPr/>
        <p:txBody>
          <a:bodyPr>
            <a:normAutofit/>
          </a:bodyPr>
          <a:lstStyle/>
          <a:p>
            <a:pPr marL="0" indent="0">
              <a:lnSpc>
                <a:spcPct val="80000"/>
              </a:lnSpc>
              <a:buNone/>
            </a:pPr>
            <a:r>
              <a:rPr lang="en-US" altLang="en-US" dirty="0"/>
              <a:t>Service</a:t>
            </a:r>
          </a:p>
          <a:p>
            <a:pPr>
              <a:lnSpc>
                <a:spcPct val="80000"/>
              </a:lnSpc>
            </a:pPr>
            <a:r>
              <a:rPr lang="en-US" altLang="en-US" dirty="0"/>
              <a:t>What service roles have you undertaken?</a:t>
            </a:r>
          </a:p>
          <a:p>
            <a:pPr>
              <a:lnSpc>
                <a:spcPct val="80000"/>
              </a:lnSpc>
            </a:pPr>
            <a:r>
              <a:rPr lang="en-US" altLang="en-US" dirty="0"/>
              <a:t>Tell me about your approach to referee requests?</a:t>
            </a:r>
          </a:p>
          <a:p>
            <a:pPr>
              <a:lnSpc>
                <a:spcPct val="80000"/>
              </a:lnSpc>
            </a:pPr>
            <a:r>
              <a:rPr lang="en-AU" dirty="0"/>
              <a:t>What does collegiality mean to you?</a:t>
            </a:r>
            <a:endParaRPr lang="en-US" altLang="en-US" dirty="0"/>
          </a:p>
          <a:p>
            <a:r>
              <a:rPr lang="en-AU" dirty="0"/>
              <a:t>Explain a situation where you served as a leader. Explain in detail your role and how individuals responded to your leadership.</a:t>
            </a:r>
          </a:p>
          <a:p>
            <a:r>
              <a:rPr lang="en-AU" dirty="0"/>
              <a:t>Tell me about someone you have mentored or coached.  Was the outcome successful?</a:t>
            </a:r>
          </a:p>
          <a:p>
            <a:r>
              <a:rPr lang="en-AU" dirty="0"/>
              <a:t>How do you resolve conflict? What specific strategies have you used that have been successful?</a:t>
            </a:r>
          </a:p>
          <a:p>
            <a:pPr>
              <a:lnSpc>
                <a:spcPct val="80000"/>
              </a:lnSpc>
            </a:pPr>
            <a:endParaRPr lang="en-AU" dirty="0"/>
          </a:p>
          <a:p>
            <a:endParaRPr lang="en-AU" dirty="0"/>
          </a:p>
        </p:txBody>
      </p:sp>
    </p:spTree>
    <p:extLst>
      <p:ext uri="{BB962C8B-B14F-4D97-AF65-F5344CB8AC3E}">
        <p14:creationId xmlns:p14="http://schemas.microsoft.com/office/powerpoint/2010/main" val="2798935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Answering questions</a:t>
            </a:r>
          </a:p>
        </p:txBody>
      </p:sp>
      <p:sp>
        <p:nvSpPr>
          <p:cNvPr id="3" name="Content Placeholder 2"/>
          <p:cNvSpPr>
            <a:spLocks noGrp="1"/>
          </p:cNvSpPr>
          <p:nvPr>
            <p:ph idx="1"/>
          </p:nvPr>
        </p:nvSpPr>
        <p:spPr/>
        <p:txBody>
          <a:bodyPr/>
          <a:lstStyle/>
          <a:p>
            <a:r>
              <a:rPr lang="en-AU" dirty="0"/>
              <a:t>CAR format allows you to develop a general structure for your response, using bullets to identify each key aspect of your story, without scripting it word-for-word.</a:t>
            </a:r>
          </a:p>
          <a:p>
            <a:r>
              <a:rPr lang="en-AU" dirty="0" err="1"/>
              <a:t>Eg</a:t>
            </a:r>
            <a:r>
              <a:rPr lang="en-AU" dirty="0"/>
              <a:t>. Describe a time when you were required to lead and motivate people you worked with.</a:t>
            </a:r>
          </a:p>
          <a:p>
            <a:r>
              <a:rPr lang="en-AU" dirty="0"/>
              <a:t>C (Context)</a:t>
            </a:r>
          </a:p>
          <a:p>
            <a:r>
              <a:rPr lang="en-AU" dirty="0"/>
              <a:t>A (Approach)</a:t>
            </a:r>
          </a:p>
          <a:p>
            <a:r>
              <a:rPr lang="en-AU" dirty="0"/>
              <a:t>R (Results)</a:t>
            </a:r>
          </a:p>
          <a:p>
            <a:endParaRPr lang="en-AU" dirty="0"/>
          </a:p>
          <a:p>
            <a:pPr marL="0" indent="0">
              <a:buNone/>
            </a:pPr>
            <a:br>
              <a:rPr lang="en-AU" dirty="0"/>
            </a:br>
            <a:endParaRPr lang="en-AU" dirty="0"/>
          </a:p>
        </p:txBody>
      </p:sp>
    </p:spTree>
    <p:extLst>
      <p:ext uri="{BB962C8B-B14F-4D97-AF65-F5344CB8AC3E}">
        <p14:creationId xmlns:p14="http://schemas.microsoft.com/office/powerpoint/2010/main" val="4001952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Answering questions – common mistakes</a:t>
            </a:r>
          </a:p>
        </p:txBody>
      </p:sp>
      <p:sp>
        <p:nvSpPr>
          <p:cNvPr id="3" name="Content Placeholder 2"/>
          <p:cNvSpPr>
            <a:spLocks noGrp="1"/>
          </p:cNvSpPr>
          <p:nvPr>
            <p:ph idx="1"/>
          </p:nvPr>
        </p:nvSpPr>
        <p:spPr/>
        <p:txBody>
          <a:bodyPr/>
          <a:lstStyle/>
          <a:p>
            <a:r>
              <a:rPr lang="en-AU" dirty="0"/>
              <a:t>Being unprepared</a:t>
            </a:r>
          </a:p>
          <a:p>
            <a:r>
              <a:rPr lang="en-AU" dirty="0"/>
              <a:t>Being overly familiar </a:t>
            </a:r>
          </a:p>
          <a:p>
            <a:r>
              <a:rPr lang="en-AU" dirty="0"/>
              <a:t>Not listening carefully to questions</a:t>
            </a:r>
          </a:p>
          <a:p>
            <a:r>
              <a:rPr lang="en-AU" dirty="0"/>
              <a:t>Saying we instead of I (women especially!)</a:t>
            </a:r>
          </a:p>
          <a:p>
            <a:r>
              <a:rPr lang="en-AU" dirty="0"/>
              <a:t>Making general statements without substance</a:t>
            </a:r>
          </a:p>
          <a:p>
            <a:r>
              <a:rPr lang="en-AU" dirty="0"/>
              <a:t>Slouching or mumbling</a:t>
            </a:r>
          </a:p>
          <a:p>
            <a:r>
              <a:rPr lang="en-AU" dirty="0"/>
              <a:t>Making derogatory remarks about previous employers or colleagues</a:t>
            </a:r>
          </a:p>
          <a:p>
            <a:r>
              <a:rPr lang="en-AU" dirty="0"/>
              <a:t>Leaving your mobile phone on</a:t>
            </a:r>
          </a:p>
          <a:p>
            <a:endParaRPr lang="en-AU" dirty="0"/>
          </a:p>
          <a:p>
            <a:endParaRPr lang="en-AU" dirty="0"/>
          </a:p>
        </p:txBody>
      </p:sp>
    </p:spTree>
    <p:extLst>
      <p:ext uri="{BB962C8B-B14F-4D97-AF65-F5344CB8AC3E}">
        <p14:creationId xmlns:p14="http://schemas.microsoft.com/office/powerpoint/2010/main" val="102567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Closing the interview</a:t>
            </a:r>
          </a:p>
        </p:txBody>
      </p:sp>
      <p:sp>
        <p:nvSpPr>
          <p:cNvPr id="3" name="Content Placeholder 2"/>
          <p:cNvSpPr>
            <a:spLocks noGrp="1"/>
          </p:cNvSpPr>
          <p:nvPr>
            <p:ph idx="1"/>
          </p:nvPr>
        </p:nvSpPr>
        <p:spPr/>
        <p:txBody>
          <a:bodyPr/>
          <a:lstStyle/>
          <a:p>
            <a:r>
              <a:rPr lang="en-US" altLang="en-US" dirty="0">
                <a:latin typeface="Arial" panose="020B0604020202020204" pitchFamily="34" charset="0"/>
              </a:rPr>
              <a:t>Have a list of questions to ask the panel</a:t>
            </a:r>
          </a:p>
          <a:p>
            <a:r>
              <a:rPr lang="en-US" altLang="en-US" dirty="0">
                <a:latin typeface="Arial" panose="020B0604020202020204" pitchFamily="34" charset="0"/>
              </a:rPr>
              <a:t>Ask (if you haven't been told) what the process will be after the interview has been completed, or when they would be prepared to make a decision.</a:t>
            </a:r>
          </a:p>
          <a:p>
            <a:r>
              <a:rPr lang="en-US" altLang="en-US" dirty="0">
                <a:latin typeface="Arial" panose="020B0604020202020204" pitchFamily="34" charset="0"/>
              </a:rPr>
              <a:t>Leave the interviewer with a good impression — smile and a firm handshake</a:t>
            </a:r>
          </a:p>
          <a:p>
            <a:endParaRPr lang="en-AU" dirty="0"/>
          </a:p>
        </p:txBody>
      </p:sp>
    </p:spTree>
    <p:extLst>
      <p:ext uri="{BB962C8B-B14F-4D97-AF65-F5344CB8AC3E}">
        <p14:creationId xmlns:p14="http://schemas.microsoft.com/office/powerpoint/2010/main" val="3660721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Mock interview</a:t>
            </a:r>
          </a:p>
        </p:txBody>
      </p:sp>
      <p:sp>
        <p:nvSpPr>
          <p:cNvPr id="3" name="Content Placeholder 2"/>
          <p:cNvSpPr>
            <a:spLocks noGrp="1"/>
          </p:cNvSpPr>
          <p:nvPr>
            <p:ph idx="1"/>
          </p:nvPr>
        </p:nvSpPr>
        <p:spPr/>
        <p:txBody>
          <a:bodyPr/>
          <a:lstStyle/>
          <a:p>
            <a:r>
              <a:rPr lang="en-AU" dirty="0"/>
              <a:t>Take 5 – 10 minutes to think through possible answers to some of the questions.  </a:t>
            </a:r>
          </a:p>
          <a:p>
            <a:r>
              <a:rPr lang="en-AU" dirty="0"/>
              <a:t>I will randomly select 2 – 3 students to go through a short mock interview</a:t>
            </a:r>
          </a:p>
        </p:txBody>
      </p:sp>
    </p:spTree>
    <p:extLst>
      <p:ext uri="{BB962C8B-B14F-4D97-AF65-F5344CB8AC3E}">
        <p14:creationId xmlns:p14="http://schemas.microsoft.com/office/powerpoint/2010/main" val="15845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FIRN Women</a:t>
            </a:r>
          </a:p>
        </p:txBody>
      </p:sp>
      <p:sp>
        <p:nvSpPr>
          <p:cNvPr id="3" name="Content Placeholder 2"/>
          <p:cNvSpPr>
            <a:spLocks noGrp="1"/>
          </p:cNvSpPr>
          <p:nvPr>
            <p:ph idx="1"/>
          </p:nvPr>
        </p:nvSpPr>
        <p:spPr/>
        <p:txBody>
          <a:bodyPr>
            <a:normAutofit fontScale="70000" lnSpcReduction="20000"/>
          </a:bodyPr>
          <a:lstStyle/>
          <a:p>
            <a:pPr marL="0" indent="0">
              <a:buNone/>
            </a:pPr>
            <a:r>
              <a:rPr lang="en-AU" sz="2900" b="1" dirty="0"/>
              <a:t>FIRN </a:t>
            </a:r>
            <a:r>
              <a:rPr lang="en-AU" sz="2900" dirty="0"/>
              <a:t>(Financial Research Network) is a formal network of Australia's major universities and data collection/research institute - SIRCA.  FIRN member institutions come together as Australia's largest network of finance researchers in an atmosphere of collaborating and learning.  FIRN members work together for the purpose of building stronger networks of collaboration and strengthen and building upon Australia's finance research successes. The Network is funded by contributions from member institutions and offers a program events and activities that supports and promotes higher education development and research development in Australia. </a:t>
            </a:r>
          </a:p>
          <a:p>
            <a:pPr marL="0" indent="0">
              <a:buNone/>
            </a:pPr>
            <a:endParaRPr lang="en-AU" sz="2900" dirty="0"/>
          </a:p>
          <a:p>
            <a:pPr marL="0" indent="0" fontAlgn="base">
              <a:buNone/>
            </a:pPr>
            <a:r>
              <a:rPr lang="en-AU" sz="2900" dirty="0"/>
              <a:t>FIRN acknowledges the under representation of female academics in finance and has committed significant resources to support its members in addressing this issue.  The FIRN Women initiative is a gender equity initiative aimed at providing networking support, professional skills development and a collective voice for women working in finance academia</a:t>
            </a:r>
            <a:r>
              <a:rPr lang="en-AU" dirty="0"/>
              <a:t>. </a:t>
            </a:r>
          </a:p>
          <a:p>
            <a:pPr marL="0" indent="0" fontAlgn="base">
              <a:buNone/>
            </a:pPr>
            <a:endParaRPr lang="en-AU" dirty="0"/>
          </a:p>
          <a:p>
            <a:pPr marL="0" indent="0">
              <a:buNone/>
            </a:pPr>
            <a:r>
              <a:rPr lang="en-AU" dirty="0"/>
              <a:t> </a:t>
            </a:r>
          </a:p>
          <a:p>
            <a:pPr marL="0" indent="0">
              <a:buNone/>
            </a:pPr>
            <a:endParaRPr lang="en-AU" dirty="0"/>
          </a:p>
          <a:p>
            <a:pPr marL="0" indent="0">
              <a:buNone/>
            </a:pPr>
            <a:endParaRPr lang="en-AU" dirty="0"/>
          </a:p>
          <a:p>
            <a:pPr marL="0" indent="0">
              <a:buNone/>
            </a:pPr>
            <a:endParaRPr lang="en-AU" dirty="0"/>
          </a:p>
          <a:p>
            <a:pPr marL="0" indent="0">
              <a:buNone/>
            </a:pPr>
            <a:endParaRPr lang="en-AU" dirty="0"/>
          </a:p>
          <a:p>
            <a:endParaRPr lang="en-AU"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7762" y="548680"/>
            <a:ext cx="2016224" cy="822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4368" y="5517232"/>
            <a:ext cx="1119056" cy="1172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4257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Final comments</a:t>
            </a:r>
          </a:p>
        </p:txBody>
      </p:sp>
      <p:sp>
        <p:nvSpPr>
          <p:cNvPr id="3" name="Content Placeholder 2"/>
          <p:cNvSpPr>
            <a:spLocks noGrp="1"/>
          </p:cNvSpPr>
          <p:nvPr>
            <p:ph idx="1"/>
          </p:nvPr>
        </p:nvSpPr>
        <p:spPr/>
        <p:txBody>
          <a:bodyPr>
            <a:normAutofit/>
          </a:bodyPr>
          <a:lstStyle/>
          <a:p>
            <a:r>
              <a:rPr lang="en-AU" dirty="0"/>
              <a:t>It is a small industry – be true to your word</a:t>
            </a:r>
          </a:p>
          <a:p>
            <a:r>
              <a:rPr lang="en-AU" dirty="0"/>
              <a:t>When and what should you tell your current employer?</a:t>
            </a:r>
          </a:p>
          <a:p>
            <a:endParaRPr lang="en-AU" dirty="0"/>
          </a:p>
          <a:p>
            <a:r>
              <a:rPr lang="en-AU" dirty="0"/>
              <a:t>Resources:</a:t>
            </a:r>
          </a:p>
          <a:p>
            <a:r>
              <a:rPr lang="en-AU" dirty="0">
                <a:hlinkClick r:id="rId3"/>
              </a:rPr>
              <a:t>UNSW</a:t>
            </a:r>
            <a:endParaRPr lang="en-AU" dirty="0"/>
          </a:p>
          <a:p>
            <a:r>
              <a:rPr lang="en-AU" dirty="0">
                <a:hlinkClick r:id="rId4"/>
              </a:rPr>
              <a:t>Sydney Uni</a:t>
            </a:r>
            <a:endParaRPr lang="en-AU" dirty="0"/>
          </a:p>
          <a:p>
            <a:r>
              <a:rPr lang="en-AU" dirty="0">
                <a:hlinkClick r:id="rId5"/>
              </a:rPr>
              <a:t>UTS</a:t>
            </a:r>
            <a:endParaRPr lang="en-AU" dirty="0"/>
          </a:p>
          <a:p>
            <a:r>
              <a:rPr lang="en-AU" dirty="0">
                <a:hlinkClick r:id="rId6"/>
              </a:rPr>
              <a:t>Macquarie</a:t>
            </a:r>
            <a:endParaRPr lang="en-AU" dirty="0"/>
          </a:p>
        </p:txBody>
      </p:sp>
    </p:spTree>
    <p:extLst>
      <p:ext uri="{BB962C8B-B14F-4D97-AF65-F5344CB8AC3E}">
        <p14:creationId xmlns:p14="http://schemas.microsoft.com/office/powerpoint/2010/main" val="1360179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Panel session</a:t>
            </a:r>
          </a:p>
        </p:txBody>
      </p:sp>
      <p:sp>
        <p:nvSpPr>
          <p:cNvPr id="3" name="Content Placeholder 2"/>
          <p:cNvSpPr>
            <a:spLocks noGrp="1"/>
          </p:cNvSpPr>
          <p:nvPr>
            <p:ph idx="1"/>
          </p:nvPr>
        </p:nvSpPr>
        <p:spPr/>
        <p:txBody>
          <a:bodyPr>
            <a:normAutofit/>
          </a:bodyPr>
          <a:lstStyle/>
          <a:p>
            <a:r>
              <a:rPr lang="en-AU" sz="2800" dirty="0"/>
              <a:t>What are we looking for?  Advice from recruiters</a:t>
            </a:r>
          </a:p>
          <a:p>
            <a:pPr lvl="1"/>
            <a:r>
              <a:rPr lang="en-AU" sz="2800" dirty="0" err="1"/>
              <a:t>Assoc</a:t>
            </a:r>
            <a:r>
              <a:rPr lang="en-AU" sz="2800" dirty="0"/>
              <a:t> Professor Eliza Wu Sydney University</a:t>
            </a:r>
          </a:p>
          <a:p>
            <a:pPr lvl="1"/>
            <a:r>
              <a:rPr lang="en-AU" sz="2800" dirty="0"/>
              <a:t>Professor Gary Tian, Macquarie</a:t>
            </a:r>
          </a:p>
          <a:p>
            <a:pPr lvl="1"/>
            <a:r>
              <a:rPr lang="en-AU" sz="2800" dirty="0"/>
              <a:t>Professor David Michayluk, UTS</a:t>
            </a:r>
          </a:p>
          <a:p>
            <a:pPr lvl="1"/>
            <a:endParaRPr lang="en-AU" dirty="0"/>
          </a:p>
        </p:txBody>
      </p:sp>
    </p:spTree>
    <p:extLst>
      <p:ext uri="{BB962C8B-B14F-4D97-AF65-F5344CB8AC3E}">
        <p14:creationId xmlns:p14="http://schemas.microsoft.com/office/powerpoint/2010/main" val="3108917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Thank you</a:t>
            </a:r>
          </a:p>
        </p:txBody>
      </p:sp>
      <p:sp>
        <p:nvSpPr>
          <p:cNvPr id="3" name="Content Placeholder 2"/>
          <p:cNvSpPr>
            <a:spLocks noGrp="1"/>
          </p:cNvSpPr>
          <p:nvPr>
            <p:ph idx="1"/>
          </p:nvPr>
        </p:nvSpPr>
        <p:spPr/>
        <p:txBody>
          <a:bodyPr/>
          <a:lstStyle/>
          <a:p>
            <a:r>
              <a:rPr lang="en-AU" dirty="0"/>
              <a:t>Please join us for </a:t>
            </a:r>
            <a:r>
              <a:rPr lang="en-AU"/>
              <a:t>networking drinks.</a:t>
            </a:r>
          </a:p>
        </p:txBody>
      </p:sp>
    </p:spTree>
    <p:extLst>
      <p:ext uri="{BB962C8B-B14F-4D97-AF65-F5344CB8AC3E}">
        <p14:creationId xmlns:p14="http://schemas.microsoft.com/office/powerpoint/2010/main" val="2422151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Program</a:t>
            </a:r>
          </a:p>
        </p:txBody>
      </p:sp>
      <p:sp>
        <p:nvSpPr>
          <p:cNvPr id="3" name="Content Placeholder 2"/>
          <p:cNvSpPr>
            <a:spLocks noGrp="1"/>
          </p:cNvSpPr>
          <p:nvPr>
            <p:ph idx="1"/>
          </p:nvPr>
        </p:nvSpPr>
        <p:spPr/>
        <p:txBody>
          <a:bodyPr>
            <a:normAutofit/>
          </a:bodyPr>
          <a:lstStyle/>
          <a:p>
            <a:pPr marL="0" indent="0">
              <a:buNone/>
            </a:pPr>
            <a:r>
              <a:rPr lang="en-AU" dirty="0"/>
              <a:t>3.00pm 	Registration and Welcome</a:t>
            </a:r>
          </a:p>
          <a:p>
            <a:pPr marL="0" indent="0">
              <a:buNone/>
            </a:pPr>
            <a:r>
              <a:rPr lang="en-AU" dirty="0"/>
              <a:t>3.15pm 	Interview skills: Kathy Walsh </a:t>
            </a:r>
          </a:p>
          <a:p>
            <a:pPr marL="0" indent="0">
              <a:buNone/>
            </a:pPr>
            <a:r>
              <a:rPr lang="en-AU" dirty="0"/>
              <a:t>4.30pm 	Panel Session: What we are looking for?  </a:t>
            </a:r>
          </a:p>
          <a:p>
            <a:pPr marL="0" indent="0">
              <a:buNone/>
            </a:pPr>
            <a:r>
              <a:rPr lang="en-AU" dirty="0"/>
              <a:t>		Advice from a panel of recruiters</a:t>
            </a:r>
          </a:p>
          <a:p>
            <a:pPr lvl="8"/>
            <a:r>
              <a:rPr lang="en-AU" sz="2400" dirty="0"/>
              <a:t>Prof Gary Tian, Macquarie University</a:t>
            </a:r>
          </a:p>
          <a:p>
            <a:pPr lvl="8"/>
            <a:r>
              <a:rPr lang="en-AU" sz="2400" dirty="0" err="1"/>
              <a:t>Assoc</a:t>
            </a:r>
            <a:r>
              <a:rPr lang="en-AU" sz="2400" dirty="0"/>
              <a:t> Prof Eliza Wu, Sydney University</a:t>
            </a:r>
          </a:p>
          <a:p>
            <a:pPr lvl="8"/>
            <a:r>
              <a:rPr lang="en-AU" sz="2400" dirty="0"/>
              <a:t>Prof Dave Michayluk, UTS</a:t>
            </a:r>
          </a:p>
          <a:p>
            <a:pPr lvl="8"/>
            <a:r>
              <a:rPr lang="en-AU" sz="2400" dirty="0"/>
              <a:t>Moderator: </a:t>
            </a:r>
            <a:r>
              <a:rPr lang="en-AU" sz="2400" dirty="0" err="1"/>
              <a:t>Assoc</a:t>
            </a:r>
            <a:r>
              <a:rPr lang="en-AU" sz="2400" dirty="0"/>
              <a:t> Professor Kathy Walsh, ANU</a:t>
            </a:r>
            <a:r>
              <a:rPr lang="en-AU" sz="2000" dirty="0"/>
              <a:t> </a:t>
            </a:r>
            <a:endParaRPr lang="en-AU" sz="2800" dirty="0"/>
          </a:p>
          <a:p>
            <a:pPr marL="0" indent="0">
              <a:buNone/>
            </a:pPr>
            <a:r>
              <a:rPr lang="en-AU" dirty="0"/>
              <a:t>5.30pm 	Networking drinks (level 2)</a:t>
            </a:r>
          </a:p>
          <a:p>
            <a:pPr marL="0" indent="0">
              <a:buNone/>
            </a:pPr>
            <a:r>
              <a:rPr lang="en-AU" dirty="0"/>
              <a:t>6.30pm	Close</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9348" y="465233"/>
            <a:ext cx="2016224" cy="822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5837498"/>
            <a:ext cx="974116" cy="1020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601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Interview Skills – Kathy Walsh</a:t>
            </a:r>
          </a:p>
        </p:txBody>
      </p:sp>
      <p:sp>
        <p:nvSpPr>
          <p:cNvPr id="3" name="Content Placeholder 2"/>
          <p:cNvSpPr>
            <a:spLocks noGrp="1"/>
          </p:cNvSpPr>
          <p:nvPr>
            <p:ph idx="1"/>
          </p:nvPr>
        </p:nvSpPr>
        <p:spPr/>
        <p:txBody>
          <a:bodyPr/>
          <a:lstStyle/>
          <a:p>
            <a:r>
              <a:rPr lang="en-AU" dirty="0"/>
              <a:t>Preliminary work</a:t>
            </a:r>
          </a:p>
          <a:p>
            <a:r>
              <a:rPr lang="en-AU" dirty="0"/>
              <a:t>Preparation</a:t>
            </a:r>
          </a:p>
          <a:p>
            <a:r>
              <a:rPr lang="en-AU" dirty="0"/>
              <a:t>Face to face interviews</a:t>
            </a:r>
          </a:p>
          <a:p>
            <a:r>
              <a:rPr lang="en-AU" dirty="0"/>
              <a:t>Phone interviews</a:t>
            </a:r>
          </a:p>
          <a:p>
            <a:r>
              <a:rPr lang="en-AU" dirty="0"/>
              <a:t>Dealing with nerves</a:t>
            </a:r>
          </a:p>
          <a:p>
            <a:r>
              <a:rPr lang="en-AU" dirty="0"/>
              <a:t>Common questions</a:t>
            </a:r>
          </a:p>
          <a:p>
            <a:r>
              <a:rPr lang="en-AU" dirty="0"/>
              <a:t>Answering questions</a:t>
            </a:r>
          </a:p>
          <a:p>
            <a:r>
              <a:rPr lang="en-AU" dirty="0"/>
              <a:t>Closing the interview</a:t>
            </a:r>
          </a:p>
          <a:p>
            <a:r>
              <a:rPr lang="en-AU" dirty="0"/>
              <a:t>Mock interview</a:t>
            </a:r>
          </a:p>
          <a:p>
            <a:endParaRPr lang="en-AU" dirty="0"/>
          </a:p>
          <a:p>
            <a:endParaRPr lang="en-AU" dirty="0"/>
          </a:p>
        </p:txBody>
      </p:sp>
    </p:spTree>
    <p:extLst>
      <p:ext uri="{BB962C8B-B14F-4D97-AF65-F5344CB8AC3E}">
        <p14:creationId xmlns:p14="http://schemas.microsoft.com/office/powerpoint/2010/main" val="1238519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Preliminary work</a:t>
            </a:r>
          </a:p>
        </p:txBody>
      </p:sp>
      <p:sp>
        <p:nvSpPr>
          <p:cNvPr id="3" name="Content Placeholder 2"/>
          <p:cNvSpPr>
            <a:spLocks noGrp="1"/>
          </p:cNvSpPr>
          <p:nvPr>
            <p:ph idx="1"/>
          </p:nvPr>
        </p:nvSpPr>
        <p:spPr/>
        <p:txBody>
          <a:bodyPr/>
          <a:lstStyle/>
          <a:p>
            <a:pPr>
              <a:lnSpc>
                <a:spcPct val="80000"/>
              </a:lnSpc>
              <a:spcBef>
                <a:spcPct val="0"/>
              </a:spcBef>
              <a:buClrTx/>
              <a:buFontTx/>
              <a:buChar char="•"/>
            </a:pPr>
            <a:r>
              <a:rPr lang="en-US" altLang="en-US" dirty="0"/>
              <a:t>Research the institution</a:t>
            </a:r>
          </a:p>
          <a:p>
            <a:pPr marL="0" indent="0">
              <a:lnSpc>
                <a:spcPct val="80000"/>
              </a:lnSpc>
              <a:spcBef>
                <a:spcPct val="0"/>
              </a:spcBef>
              <a:buClrTx/>
              <a:buNone/>
            </a:pPr>
            <a:endParaRPr lang="en-US" altLang="en-US" dirty="0"/>
          </a:p>
          <a:p>
            <a:pPr>
              <a:lnSpc>
                <a:spcPct val="80000"/>
              </a:lnSpc>
              <a:spcBef>
                <a:spcPct val="0"/>
              </a:spcBef>
              <a:buClrTx/>
              <a:buFontTx/>
              <a:buChar char="•"/>
            </a:pPr>
            <a:r>
              <a:rPr lang="en-US" altLang="en-US" dirty="0"/>
              <a:t>Academic CV</a:t>
            </a:r>
          </a:p>
          <a:p>
            <a:pPr>
              <a:lnSpc>
                <a:spcPct val="80000"/>
              </a:lnSpc>
              <a:spcBef>
                <a:spcPct val="0"/>
              </a:spcBef>
              <a:buClrTx/>
              <a:buFontTx/>
              <a:buChar char="•"/>
            </a:pPr>
            <a:endParaRPr lang="en-US" altLang="en-US" dirty="0"/>
          </a:p>
          <a:p>
            <a:pPr>
              <a:lnSpc>
                <a:spcPct val="80000"/>
              </a:lnSpc>
              <a:spcBef>
                <a:spcPct val="0"/>
              </a:spcBef>
              <a:buClrTx/>
              <a:buFontTx/>
              <a:buChar char="•"/>
            </a:pPr>
            <a:r>
              <a:rPr lang="en-US" altLang="en-US" dirty="0"/>
              <a:t>Cover letter</a:t>
            </a:r>
          </a:p>
          <a:p>
            <a:pPr>
              <a:lnSpc>
                <a:spcPct val="80000"/>
              </a:lnSpc>
              <a:spcBef>
                <a:spcPct val="0"/>
              </a:spcBef>
              <a:buClrTx/>
              <a:buFontTx/>
              <a:buChar char="•"/>
            </a:pPr>
            <a:endParaRPr lang="en-US" altLang="en-US" dirty="0"/>
          </a:p>
          <a:p>
            <a:pPr>
              <a:lnSpc>
                <a:spcPct val="80000"/>
              </a:lnSpc>
              <a:spcBef>
                <a:spcPct val="0"/>
              </a:spcBef>
              <a:buClrTx/>
              <a:buFontTx/>
              <a:buChar char="•"/>
            </a:pPr>
            <a:r>
              <a:rPr lang="en-US" altLang="en-US" dirty="0"/>
              <a:t>Communication</a:t>
            </a:r>
          </a:p>
          <a:p>
            <a:pPr>
              <a:lnSpc>
                <a:spcPct val="80000"/>
              </a:lnSpc>
              <a:spcBef>
                <a:spcPct val="0"/>
              </a:spcBef>
              <a:buClrTx/>
              <a:buFontTx/>
              <a:buChar char="•"/>
            </a:pPr>
            <a:endParaRPr lang="en-US" altLang="en-US" dirty="0"/>
          </a:p>
          <a:p>
            <a:pPr>
              <a:lnSpc>
                <a:spcPct val="80000"/>
              </a:lnSpc>
              <a:spcBef>
                <a:spcPct val="0"/>
              </a:spcBef>
              <a:buClrTx/>
              <a:buFontTx/>
              <a:buChar char="•"/>
            </a:pPr>
            <a:r>
              <a:rPr lang="en-US" altLang="en-US" dirty="0"/>
              <a:t>Understand the job, the faculty and the institution</a:t>
            </a:r>
          </a:p>
          <a:p>
            <a:endParaRPr lang="en-AU" dirty="0"/>
          </a:p>
        </p:txBody>
      </p:sp>
    </p:spTree>
    <p:extLst>
      <p:ext uri="{BB962C8B-B14F-4D97-AF65-F5344CB8AC3E}">
        <p14:creationId xmlns:p14="http://schemas.microsoft.com/office/powerpoint/2010/main" val="1031640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Prepare, plan and rehearse</a:t>
            </a:r>
          </a:p>
        </p:txBody>
      </p:sp>
      <p:sp>
        <p:nvSpPr>
          <p:cNvPr id="3" name="Content Placeholder 2"/>
          <p:cNvSpPr>
            <a:spLocks noGrp="1"/>
          </p:cNvSpPr>
          <p:nvPr>
            <p:ph idx="1"/>
          </p:nvPr>
        </p:nvSpPr>
        <p:spPr/>
        <p:txBody>
          <a:bodyPr>
            <a:normAutofit lnSpcReduction="10000"/>
          </a:bodyPr>
          <a:lstStyle/>
          <a:p>
            <a:pPr marL="0" indent="0">
              <a:lnSpc>
                <a:spcPct val="80000"/>
              </a:lnSpc>
              <a:spcBef>
                <a:spcPct val="0"/>
              </a:spcBef>
              <a:buClrTx/>
              <a:buNone/>
            </a:pPr>
            <a:r>
              <a:rPr lang="en-US" altLang="en-US" dirty="0"/>
              <a:t>Practice!</a:t>
            </a:r>
          </a:p>
          <a:p>
            <a:pPr>
              <a:lnSpc>
                <a:spcPct val="90000"/>
              </a:lnSpc>
              <a:spcBef>
                <a:spcPct val="0"/>
              </a:spcBef>
              <a:buClrTx/>
              <a:buFontTx/>
              <a:buChar char="•"/>
            </a:pPr>
            <a:r>
              <a:rPr lang="en-US" altLang="en-US" dirty="0"/>
              <a:t>Rehearse your answers out loud before the interview to test how well prepared you are</a:t>
            </a:r>
          </a:p>
          <a:p>
            <a:pPr>
              <a:lnSpc>
                <a:spcPct val="90000"/>
              </a:lnSpc>
              <a:spcBef>
                <a:spcPct val="0"/>
              </a:spcBef>
              <a:buClrTx/>
              <a:buFontTx/>
              <a:buChar char="•"/>
            </a:pPr>
            <a:endParaRPr lang="en-US" altLang="en-US" dirty="0"/>
          </a:p>
          <a:p>
            <a:pPr>
              <a:lnSpc>
                <a:spcPct val="90000"/>
              </a:lnSpc>
              <a:spcBef>
                <a:spcPct val="0"/>
              </a:spcBef>
              <a:buClrTx/>
              <a:buFontTx/>
              <a:buChar char="•"/>
            </a:pPr>
            <a:r>
              <a:rPr lang="en-US" altLang="en-US" dirty="0"/>
              <a:t>Identify any gaps in your delivery and answering techniques</a:t>
            </a:r>
          </a:p>
          <a:p>
            <a:pPr>
              <a:lnSpc>
                <a:spcPct val="90000"/>
              </a:lnSpc>
              <a:spcBef>
                <a:spcPct val="0"/>
              </a:spcBef>
              <a:buClrTx/>
              <a:buFontTx/>
              <a:buChar char="•"/>
            </a:pPr>
            <a:endParaRPr lang="en-US" altLang="en-US" dirty="0"/>
          </a:p>
          <a:p>
            <a:pPr>
              <a:lnSpc>
                <a:spcPct val="90000"/>
              </a:lnSpc>
              <a:spcBef>
                <a:spcPct val="0"/>
              </a:spcBef>
              <a:buClrTx/>
              <a:buFontTx/>
              <a:buChar char="•"/>
            </a:pPr>
            <a:r>
              <a:rPr lang="en-US" altLang="en-US" dirty="0"/>
              <a:t>Rehearse with a real person. Your rehearsal partner can provide you with feedback and constructive criticism which is vital to improving your chances for success</a:t>
            </a:r>
          </a:p>
          <a:p>
            <a:pPr>
              <a:lnSpc>
                <a:spcPct val="90000"/>
              </a:lnSpc>
              <a:spcBef>
                <a:spcPct val="0"/>
              </a:spcBef>
              <a:buClrTx/>
              <a:buFontTx/>
              <a:buChar char="•"/>
            </a:pPr>
            <a:endParaRPr lang="en-US" altLang="en-US" dirty="0"/>
          </a:p>
          <a:p>
            <a:pPr>
              <a:lnSpc>
                <a:spcPct val="90000"/>
              </a:lnSpc>
              <a:spcBef>
                <a:spcPct val="0"/>
              </a:spcBef>
              <a:buClrTx/>
              <a:buFontTx/>
              <a:buChar char="•"/>
            </a:pPr>
            <a:r>
              <a:rPr lang="en-US" altLang="en-US" dirty="0"/>
              <a:t>Rehearsing will help you build your confidence and delivery technique</a:t>
            </a:r>
          </a:p>
          <a:p>
            <a:pPr>
              <a:lnSpc>
                <a:spcPct val="90000"/>
              </a:lnSpc>
              <a:spcBef>
                <a:spcPct val="0"/>
              </a:spcBef>
              <a:buClrTx/>
              <a:buFontTx/>
              <a:buChar char="•"/>
            </a:pPr>
            <a:endParaRPr lang="en-US" altLang="en-US" dirty="0"/>
          </a:p>
          <a:p>
            <a:pPr>
              <a:lnSpc>
                <a:spcPct val="90000"/>
              </a:lnSpc>
              <a:spcBef>
                <a:spcPct val="0"/>
              </a:spcBef>
              <a:buClrTx/>
              <a:buFontTx/>
              <a:buChar char="•"/>
            </a:pPr>
            <a:r>
              <a:rPr lang="en-US" altLang="en-US" dirty="0"/>
              <a:t>Rehearse multiple times until you feel your answers are flowing</a:t>
            </a:r>
            <a:endParaRPr lang="en-AU" altLang="en-US" dirty="0"/>
          </a:p>
          <a:p>
            <a:endParaRPr lang="en-AU" dirty="0"/>
          </a:p>
        </p:txBody>
      </p:sp>
    </p:spTree>
    <p:extLst>
      <p:ext uri="{BB962C8B-B14F-4D97-AF65-F5344CB8AC3E}">
        <p14:creationId xmlns:p14="http://schemas.microsoft.com/office/powerpoint/2010/main" val="374542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Face to face interviews</a:t>
            </a:r>
          </a:p>
        </p:txBody>
      </p:sp>
      <p:sp>
        <p:nvSpPr>
          <p:cNvPr id="3" name="Content Placeholder 2"/>
          <p:cNvSpPr>
            <a:spLocks noGrp="1"/>
          </p:cNvSpPr>
          <p:nvPr>
            <p:ph idx="1"/>
          </p:nvPr>
        </p:nvSpPr>
        <p:spPr/>
        <p:txBody>
          <a:bodyPr/>
          <a:lstStyle/>
          <a:p>
            <a:pPr marL="0" indent="0">
              <a:lnSpc>
                <a:spcPct val="80000"/>
              </a:lnSpc>
              <a:spcBef>
                <a:spcPct val="0"/>
              </a:spcBef>
              <a:buClrTx/>
              <a:buNone/>
            </a:pPr>
            <a:r>
              <a:rPr lang="en-US" altLang="en-US" dirty="0"/>
              <a:t>Body language</a:t>
            </a:r>
          </a:p>
          <a:p>
            <a:pPr>
              <a:lnSpc>
                <a:spcPct val="70000"/>
              </a:lnSpc>
            </a:pPr>
            <a:r>
              <a:rPr lang="en-US" altLang="en-US" dirty="0"/>
              <a:t>Maintain good eye contact</a:t>
            </a:r>
          </a:p>
          <a:p>
            <a:pPr>
              <a:lnSpc>
                <a:spcPct val="70000"/>
              </a:lnSpc>
            </a:pPr>
            <a:r>
              <a:rPr lang="en-AU" dirty="0"/>
              <a:t>Wait until you are offered a chair before sitting</a:t>
            </a:r>
          </a:p>
          <a:p>
            <a:pPr>
              <a:lnSpc>
                <a:spcPct val="70000"/>
              </a:lnSpc>
            </a:pPr>
            <a:r>
              <a:rPr lang="en-US" altLang="en-US" dirty="0"/>
              <a:t>Smile and have open body language</a:t>
            </a:r>
          </a:p>
          <a:p>
            <a:pPr>
              <a:lnSpc>
                <a:spcPct val="70000"/>
              </a:lnSpc>
            </a:pPr>
            <a:r>
              <a:rPr lang="en-US" altLang="en-US" dirty="0"/>
              <a:t>Don’t slouch but don’t be too erect</a:t>
            </a:r>
          </a:p>
          <a:p>
            <a:pPr>
              <a:lnSpc>
                <a:spcPct val="70000"/>
              </a:lnSpc>
            </a:pPr>
            <a:r>
              <a:rPr lang="en-US" altLang="en-US" dirty="0"/>
              <a:t>Look interested</a:t>
            </a:r>
          </a:p>
          <a:p>
            <a:pPr>
              <a:lnSpc>
                <a:spcPct val="70000"/>
              </a:lnSpc>
            </a:pPr>
            <a:r>
              <a:rPr lang="en-US" altLang="en-US" dirty="0"/>
              <a:t>Be engaged</a:t>
            </a:r>
          </a:p>
          <a:p>
            <a:pPr>
              <a:lnSpc>
                <a:spcPct val="70000"/>
              </a:lnSpc>
            </a:pPr>
            <a:r>
              <a:rPr lang="en-US" altLang="en-US" dirty="0"/>
              <a:t>Breathe deeply</a:t>
            </a:r>
          </a:p>
          <a:p>
            <a:pPr>
              <a:lnSpc>
                <a:spcPct val="70000"/>
              </a:lnSpc>
            </a:pPr>
            <a:r>
              <a:rPr lang="en-US" altLang="en-US" dirty="0"/>
              <a:t>Accept an offer for a glass of water</a:t>
            </a:r>
          </a:p>
          <a:p>
            <a:pPr>
              <a:lnSpc>
                <a:spcPct val="70000"/>
              </a:lnSpc>
            </a:pPr>
            <a:r>
              <a:rPr lang="en-AU" dirty="0"/>
              <a:t>Smile!</a:t>
            </a:r>
          </a:p>
          <a:p>
            <a:pPr>
              <a:lnSpc>
                <a:spcPct val="70000"/>
              </a:lnSpc>
            </a:pPr>
            <a:endParaRPr lang="en-US" altLang="en-US" dirty="0"/>
          </a:p>
          <a:p>
            <a:endParaRPr lang="en-AU" dirty="0"/>
          </a:p>
        </p:txBody>
      </p:sp>
    </p:spTree>
    <p:extLst>
      <p:ext uri="{BB962C8B-B14F-4D97-AF65-F5344CB8AC3E}">
        <p14:creationId xmlns:p14="http://schemas.microsoft.com/office/powerpoint/2010/main" val="93192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Face to face interviews</a:t>
            </a:r>
          </a:p>
        </p:txBody>
      </p:sp>
      <p:sp>
        <p:nvSpPr>
          <p:cNvPr id="3" name="Content Placeholder 2"/>
          <p:cNvSpPr>
            <a:spLocks noGrp="1"/>
          </p:cNvSpPr>
          <p:nvPr>
            <p:ph idx="1"/>
          </p:nvPr>
        </p:nvSpPr>
        <p:spPr/>
        <p:txBody>
          <a:bodyPr>
            <a:normAutofit/>
          </a:bodyPr>
          <a:lstStyle/>
          <a:p>
            <a:pPr marL="0" indent="0">
              <a:lnSpc>
                <a:spcPct val="80000"/>
              </a:lnSpc>
              <a:spcBef>
                <a:spcPct val="0"/>
              </a:spcBef>
              <a:buClrTx/>
              <a:buNone/>
            </a:pPr>
            <a:r>
              <a:rPr lang="en-US" altLang="en-US" dirty="0"/>
              <a:t>Communication skills</a:t>
            </a:r>
          </a:p>
          <a:p>
            <a:r>
              <a:rPr lang="en-AU" dirty="0"/>
              <a:t>Get the names of the panel members ahead of time and research them especially how to pronounce their names.</a:t>
            </a:r>
          </a:p>
          <a:p>
            <a:r>
              <a:rPr lang="en-AU" dirty="0"/>
              <a:t>Shake the hand of each panel member as you are introduced to them</a:t>
            </a:r>
          </a:p>
          <a:p>
            <a:r>
              <a:rPr lang="en-AU" altLang="en-US" dirty="0">
                <a:latin typeface="Arial" panose="020B0604020202020204" pitchFamily="34" charset="0"/>
              </a:rPr>
              <a:t>Ask the interviewer questions when the opportunity arises.  It is important to </a:t>
            </a:r>
            <a:r>
              <a:rPr lang="en-AU" dirty="0"/>
              <a:t>be a good listener as well as a good talker. </a:t>
            </a:r>
            <a:endParaRPr lang="en-AU" altLang="en-US" dirty="0">
              <a:latin typeface="Arial" panose="020B0604020202020204" pitchFamily="34" charset="0"/>
            </a:endParaRPr>
          </a:p>
          <a:p>
            <a:r>
              <a:rPr lang="en-AU" dirty="0"/>
              <a:t>Make sure you convey your good points factually and sincerely. Keep in mind that you alone can sell yourself to an interviewer. Make them realise why they need you in their organisation.</a:t>
            </a:r>
          </a:p>
          <a:p>
            <a:endParaRPr lang="en-AU" altLang="en-US" dirty="0">
              <a:latin typeface="Arial" panose="020B0604020202020204" pitchFamily="34" charset="0"/>
            </a:endParaRPr>
          </a:p>
          <a:p>
            <a:endParaRPr lang="en-AU" dirty="0"/>
          </a:p>
        </p:txBody>
      </p:sp>
    </p:spTree>
    <p:extLst>
      <p:ext uri="{BB962C8B-B14F-4D97-AF65-F5344CB8AC3E}">
        <p14:creationId xmlns:p14="http://schemas.microsoft.com/office/powerpoint/2010/main" val="3859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Phone interviews </a:t>
            </a:r>
          </a:p>
        </p:txBody>
      </p:sp>
      <p:sp>
        <p:nvSpPr>
          <p:cNvPr id="3" name="Content Placeholder 2"/>
          <p:cNvSpPr>
            <a:spLocks noGrp="1"/>
          </p:cNvSpPr>
          <p:nvPr>
            <p:ph idx="1"/>
          </p:nvPr>
        </p:nvSpPr>
        <p:spPr/>
        <p:txBody>
          <a:bodyPr/>
          <a:lstStyle/>
          <a:p>
            <a:pPr marL="0" indent="0">
              <a:lnSpc>
                <a:spcPct val="80000"/>
              </a:lnSpc>
              <a:spcBef>
                <a:spcPct val="0"/>
              </a:spcBef>
              <a:buClrTx/>
              <a:buNone/>
            </a:pPr>
            <a:r>
              <a:rPr lang="en-US" altLang="en-US" dirty="0"/>
              <a:t>Why phone Interviews?</a:t>
            </a:r>
          </a:p>
          <a:p>
            <a:pPr>
              <a:lnSpc>
                <a:spcPct val="80000"/>
              </a:lnSpc>
              <a:spcBef>
                <a:spcPct val="0"/>
              </a:spcBef>
              <a:buClrTx/>
            </a:pPr>
            <a:r>
              <a:rPr lang="en-US" altLang="en-US" dirty="0"/>
              <a:t>Trouble getting the panel in one room</a:t>
            </a:r>
          </a:p>
          <a:p>
            <a:pPr>
              <a:lnSpc>
                <a:spcPct val="80000"/>
              </a:lnSpc>
              <a:spcBef>
                <a:spcPct val="0"/>
              </a:spcBef>
              <a:buClrTx/>
            </a:pPr>
            <a:r>
              <a:rPr lang="en-US" altLang="en-US" dirty="0"/>
              <a:t>Distance of panel members or candidate</a:t>
            </a:r>
          </a:p>
          <a:p>
            <a:pPr>
              <a:lnSpc>
                <a:spcPct val="80000"/>
              </a:lnSpc>
              <a:spcBef>
                <a:spcPct val="0"/>
              </a:spcBef>
              <a:buClrTx/>
            </a:pPr>
            <a:r>
              <a:rPr lang="en-US" altLang="en-US" dirty="0"/>
              <a:t>Looking to either rule you out or progress to a visit</a:t>
            </a:r>
          </a:p>
          <a:p>
            <a:pPr>
              <a:lnSpc>
                <a:spcPct val="80000"/>
              </a:lnSpc>
              <a:spcBef>
                <a:spcPct val="0"/>
              </a:spcBef>
              <a:buClrTx/>
            </a:pPr>
            <a:r>
              <a:rPr lang="en-US" altLang="en-US" dirty="0"/>
              <a:t>If possible skype instead!</a:t>
            </a:r>
          </a:p>
          <a:p>
            <a:pPr>
              <a:lnSpc>
                <a:spcPct val="80000"/>
              </a:lnSpc>
              <a:spcBef>
                <a:spcPct val="0"/>
              </a:spcBef>
              <a:buClrTx/>
            </a:pPr>
            <a:endParaRPr lang="en-US" altLang="en-US" dirty="0"/>
          </a:p>
          <a:p>
            <a:pPr marL="0" indent="0">
              <a:lnSpc>
                <a:spcPct val="80000"/>
              </a:lnSpc>
              <a:spcBef>
                <a:spcPct val="0"/>
              </a:spcBef>
              <a:buClrTx/>
              <a:buNone/>
            </a:pPr>
            <a:r>
              <a:rPr lang="en-US" altLang="en-US" dirty="0"/>
              <a:t>Approach:</a:t>
            </a:r>
          </a:p>
          <a:p>
            <a:pPr>
              <a:lnSpc>
                <a:spcPct val="80000"/>
              </a:lnSpc>
              <a:spcBef>
                <a:spcPct val="0"/>
              </a:spcBef>
              <a:buClrTx/>
            </a:pPr>
            <a:endParaRPr lang="en-US" altLang="en-US" dirty="0"/>
          </a:p>
          <a:p>
            <a:pPr>
              <a:lnSpc>
                <a:spcPct val="80000"/>
              </a:lnSpc>
              <a:spcBef>
                <a:spcPct val="0"/>
              </a:spcBef>
              <a:buClrTx/>
            </a:pPr>
            <a:r>
              <a:rPr lang="en-AU" dirty="0"/>
              <a:t>Take it as seriously as a face to face interview</a:t>
            </a:r>
          </a:p>
          <a:p>
            <a:pPr>
              <a:lnSpc>
                <a:spcPct val="80000"/>
              </a:lnSpc>
              <a:spcBef>
                <a:spcPct val="0"/>
              </a:spcBef>
              <a:buClrTx/>
            </a:pPr>
            <a:r>
              <a:rPr lang="en-AU" dirty="0"/>
              <a:t>Focus and cut out all distractions</a:t>
            </a:r>
          </a:p>
          <a:p>
            <a:pPr>
              <a:lnSpc>
                <a:spcPct val="80000"/>
              </a:lnSpc>
              <a:spcBef>
                <a:spcPct val="0"/>
              </a:spcBef>
              <a:buClrTx/>
            </a:pPr>
            <a:r>
              <a:rPr lang="en-AU" dirty="0"/>
              <a:t>Prepare, plan and rehearse</a:t>
            </a:r>
          </a:p>
          <a:p>
            <a:pPr>
              <a:lnSpc>
                <a:spcPct val="80000"/>
              </a:lnSpc>
              <a:spcBef>
                <a:spcPct val="0"/>
              </a:spcBef>
              <a:buClrTx/>
            </a:pPr>
            <a:r>
              <a:rPr lang="en-AU" dirty="0"/>
              <a:t>Listen and don’t dominate the conversation</a:t>
            </a:r>
          </a:p>
          <a:p>
            <a:pPr>
              <a:lnSpc>
                <a:spcPct val="80000"/>
              </a:lnSpc>
              <a:spcBef>
                <a:spcPct val="0"/>
              </a:spcBef>
              <a:buClrTx/>
            </a:pPr>
            <a:r>
              <a:rPr lang="en-AU" altLang="en-US" dirty="0"/>
              <a:t>Slow down – be thoughtful and concise</a:t>
            </a:r>
          </a:p>
          <a:p>
            <a:pPr>
              <a:lnSpc>
                <a:spcPct val="80000"/>
              </a:lnSpc>
              <a:spcBef>
                <a:spcPct val="0"/>
              </a:spcBef>
              <a:buClrTx/>
            </a:pPr>
            <a:r>
              <a:rPr lang="en-AU" altLang="en-US" dirty="0"/>
              <a:t>Send a thank you email to reiterate any important points</a:t>
            </a:r>
            <a:endParaRPr lang="en-AU" dirty="0"/>
          </a:p>
        </p:txBody>
      </p:sp>
    </p:spTree>
    <p:extLst>
      <p:ext uri="{BB962C8B-B14F-4D97-AF65-F5344CB8AC3E}">
        <p14:creationId xmlns:p14="http://schemas.microsoft.com/office/powerpoint/2010/main" val="79705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 calcmode="lin" valueType="num">
                                      <p:cBhvr additive="base">
                                        <p:cTn id="5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4297</TotalTime>
  <Words>1286</Words>
  <Application>Microsoft Office PowerPoint</Application>
  <PresentationFormat>On-screen Show (4:3)</PresentationFormat>
  <Paragraphs>229</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Clarity</vt:lpstr>
      <vt:lpstr>Interview skills workshop </vt:lpstr>
      <vt:lpstr>FIRN Women</vt:lpstr>
      <vt:lpstr>Program</vt:lpstr>
      <vt:lpstr>Interview Skills – Kathy Walsh</vt:lpstr>
      <vt:lpstr>Preliminary work</vt:lpstr>
      <vt:lpstr>Prepare, plan and rehearse</vt:lpstr>
      <vt:lpstr>Face to face interviews</vt:lpstr>
      <vt:lpstr>Face to face interviews</vt:lpstr>
      <vt:lpstr>Phone interviews </vt:lpstr>
      <vt:lpstr>Dealing with nerves</vt:lpstr>
      <vt:lpstr>Dealing with nerves</vt:lpstr>
      <vt:lpstr>Common interview questions</vt:lpstr>
      <vt:lpstr>Common interview questions</vt:lpstr>
      <vt:lpstr>Common interview questions</vt:lpstr>
      <vt:lpstr>Common interview questions</vt:lpstr>
      <vt:lpstr>Answering questions</vt:lpstr>
      <vt:lpstr>Answering questions – common mistakes</vt:lpstr>
      <vt:lpstr>Closing the interview</vt:lpstr>
      <vt:lpstr>Mock interview</vt:lpstr>
      <vt:lpstr>Final comments</vt:lpstr>
      <vt:lpstr>Panel session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FEW Workshop</dc:title>
  <dc:creator>Smith, Tom</dc:creator>
  <cp:lastModifiedBy>Walsh, Kathleen</cp:lastModifiedBy>
  <cp:revision>42</cp:revision>
  <cp:lastPrinted>2017-03-20T10:27:34Z</cp:lastPrinted>
  <dcterms:created xsi:type="dcterms:W3CDTF">2016-03-22T00:55:19Z</dcterms:created>
  <dcterms:modified xsi:type="dcterms:W3CDTF">2017-03-22T04:53:58Z</dcterms:modified>
</cp:coreProperties>
</file>